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x="18288000" cy="10287000"/>
  <p:notesSz cx="6858000" cy="9144000"/>
  <p:embeddedFontLst>
    <p:embeddedFont>
      <p:font typeface="Calibri (MS) Bold" charset="1" panose="020F0702030404030204"/>
      <p:regular r:id="rId40"/>
    </p:embeddedFont>
    <p:embeddedFont>
      <p:font typeface="Calibri (MS)" charset="1" panose="020F0502020204030204"/>
      <p:regular r:id="rId41"/>
    </p:embeddedFont>
    <p:embeddedFont>
      <p:font typeface="Calibri (MS) Light Italics" charset="1" panose="020F0302020204030204"/>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png" Type="http://schemas.openxmlformats.org/officeDocument/2006/relationships/image"/><Relationship Id="rId4" Target="../media/image43.png" Type="http://schemas.openxmlformats.org/officeDocument/2006/relationships/image"/><Relationship Id="rId5" Target="../media/image4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 Id="rId4" Target="../media/image47.png" Type="http://schemas.openxmlformats.org/officeDocument/2006/relationships/image"/><Relationship Id="rId5" Target="../media/image48.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png" Type="http://schemas.openxmlformats.org/officeDocument/2006/relationships/image"/><Relationship Id="rId4" Target="../media/image51.png" Type="http://schemas.openxmlformats.org/officeDocument/2006/relationships/image"/><Relationship Id="rId5" Target="../media/image52.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png" Type="http://schemas.openxmlformats.org/officeDocument/2006/relationships/image"/><Relationship Id="rId4" Target="../media/image55.png" Type="http://schemas.openxmlformats.org/officeDocument/2006/relationships/image"/><Relationship Id="rId5" Target="../media/image56.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png" Type="http://schemas.openxmlformats.org/officeDocument/2006/relationships/image"/><Relationship Id="rId4" Target="../media/image59.png" Type="http://schemas.openxmlformats.org/officeDocument/2006/relationships/image"/><Relationship Id="rId5" Target="../media/image60.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png" Type="http://schemas.openxmlformats.org/officeDocument/2006/relationships/image"/><Relationship Id="rId4" Target="../media/image63.png" Type="http://schemas.openxmlformats.org/officeDocument/2006/relationships/image"/><Relationship Id="rId5" Target="../media/image6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media/image67.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 Id="rId3" Target="../media/image69.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144000" y="1677272"/>
            <a:ext cx="9144000" cy="6096000"/>
          </a:xfrm>
          <a:custGeom>
            <a:avLst/>
            <a:gdLst/>
            <a:ahLst/>
            <a:cxnLst/>
            <a:rect r="r" b="b" t="t" l="l"/>
            <a:pathLst>
              <a:path h="6096000" w="9144000">
                <a:moveTo>
                  <a:pt x="0" y="0"/>
                </a:moveTo>
                <a:lnTo>
                  <a:pt x="9144000" y="0"/>
                </a:lnTo>
                <a:lnTo>
                  <a:pt x="9144000" y="6096000"/>
                </a:lnTo>
                <a:lnTo>
                  <a:pt x="0" y="6096000"/>
                </a:lnTo>
                <a:lnTo>
                  <a:pt x="0" y="0"/>
                </a:lnTo>
                <a:close/>
              </a:path>
            </a:pathLst>
          </a:custGeom>
          <a:blipFill>
            <a:blip r:embed="rId2"/>
            <a:stretch>
              <a:fillRect l="0" t="0" r="0" b="0"/>
            </a:stretch>
          </a:blipFill>
        </p:spPr>
      </p:sp>
      <p:sp>
        <p:nvSpPr>
          <p:cNvPr name="TextBox 3" id="3"/>
          <p:cNvSpPr txBox="true"/>
          <p:nvPr/>
        </p:nvSpPr>
        <p:spPr>
          <a:xfrm rot="0">
            <a:off x="205743" y="3466305"/>
            <a:ext cx="10379137" cy="1972055"/>
          </a:xfrm>
          <a:prstGeom prst="rect">
            <a:avLst/>
          </a:prstGeom>
        </p:spPr>
        <p:txBody>
          <a:bodyPr anchor="t" rtlCol="false" tIns="0" lIns="0" bIns="0" rIns="0">
            <a:spAutoFit/>
          </a:bodyPr>
          <a:lstStyle/>
          <a:p>
            <a:pPr algn="l">
              <a:lnSpc>
                <a:spcPts val="7452"/>
              </a:lnSpc>
            </a:pPr>
            <a:r>
              <a:rPr lang="en-US" sz="5400" spc="75">
                <a:solidFill>
                  <a:srgbClr val="231F20"/>
                </a:solidFill>
                <a:latin typeface="Calibri (MS) Bold"/>
              </a:rPr>
              <a:t>DATA VISUALIZATION OF </a:t>
            </a:r>
          </a:p>
          <a:p>
            <a:pPr algn="l">
              <a:lnSpc>
                <a:spcPts val="7452"/>
              </a:lnSpc>
            </a:pPr>
            <a:r>
              <a:rPr lang="en-US" sz="5400" spc="75">
                <a:solidFill>
                  <a:srgbClr val="231F20"/>
                </a:solidFill>
                <a:latin typeface="Calibri (MS) Bold"/>
              </a:rPr>
              <a:t>MOTOR VEHICLE COLLISIONS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53945" y="1815208"/>
            <a:ext cx="7269030" cy="5845422"/>
          </a:xfrm>
          <a:custGeom>
            <a:avLst/>
            <a:gdLst/>
            <a:ahLst/>
            <a:cxnLst/>
            <a:rect r="r" b="b" t="t" l="l"/>
            <a:pathLst>
              <a:path h="5845422" w="7269030">
                <a:moveTo>
                  <a:pt x="0" y="0"/>
                </a:moveTo>
                <a:lnTo>
                  <a:pt x="7269030" y="0"/>
                </a:lnTo>
                <a:lnTo>
                  <a:pt x="7269030" y="5845422"/>
                </a:lnTo>
                <a:lnTo>
                  <a:pt x="0" y="5845422"/>
                </a:lnTo>
                <a:lnTo>
                  <a:pt x="0" y="0"/>
                </a:lnTo>
                <a:close/>
              </a:path>
            </a:pathLst>
          </a:custGeom>
          <a:blipFill>
            <a:blip r:embed="rId2"/>
            <a:stretch>
              <a:fillRect l="0" t="0" r="0" b="0"/>
            </a:stretch>
          </a:blipFill>
        </p:spPr>
      </p:sp>
      <p:sp>
        <p:nvSpPr>
          <p:cNvPr name="Freeform 3" id="3"/>
          <p:cNvSpPr/>
          <p:nvPr/>
        </p:nvSpPr>
        <p:spPr>
          <a:xfrm flipH="false" flipV="false" rot="0">
            <a:off x="8282281" y="1810781"/>
            <a:ext cx="9097375" cy="5849849"/>
          </a:xfrm>
          <a:custGeom>
            <a:avLst/>
            <a:gdLst/>
            <a:ahLst/>
            <a:cxnLst/>
            <a:rect r="r" b="b" t="t" l="l"/>
            <a:pathLst>
              <a:path h="5849849" w="9097375">
                <a:moveTo>
                  <a:pt x="0" y="0"/>
                </a:moveTo>
                <a:lnTo>
                  <a:pt x="9097375" y="0"/>
                </a:lnTo>
                <a:lnTo>
                  <a:pt x="9097375" y="5849849"/>
                </a:lnTo>
                <a:lnTo>
                  <a:pt x="0" y="5849849"/>
                </a:lnTo>
                <a:lnTo>
                  <a:pt x="0" y="0"/>
                </a:lnTo>
                <a:close/>
              </a:path>
            </a:pathLst>
          </a:custGeom>
          <a:blipFill>
            <a:blip r:embed="rId3"/>
            <a:stretch>
              <a:fillRect l="0" t="0" r="0" b="0"/>
            </a:stretch>
          </a:blipFill>
        </p:spPr>
      </p:sp>
      <p:sp>
        <p:nvSpPr>
          <p:cNvPr name="TextBox 4" id="4"/>
          <p:cNvSpPr txBox="true"/>
          <p:nvPr/>
        </p:nvSpPr>
        <p:spPr>
          <a:xfrm rot="0">
            <a:off x="160958" y="272334"/>
            <a:ext cx="17870500" cy="987232"/>
          </a:xfrm>
          <a:prstGeom prst="rect">
            <a:avLst/>
          </a:prstGeom>
        </p:spPr>
        <p:txBody>
          <a:bodyPr anchor="t" rtlCol="false" tIns="0" lIns="0" bIns="0" rIns="0">
            <a:spAutoFit/>
          </a:bodyPr>
          <a:lstStyle/>
          <a:p>
            <a:pPr algn="ctr">
              <a:lnSpc>
                <a:spcPts val="7103"/>
              </a:lnSpc>
            </a:pPr>
            <a:r>
              <a:rPr lang="en-US" sz="5147" spc="20">
                <a:solidFill>
                  <a:srgbClr val="231F20"/>
                </a:solidFill>
                <a:latin typeface="Calibri (MS) Bold"/>
              </a:rPr>
              <a:t>INJURIES AND FATALITIES CATEGORIZED BY TYPE</a:t>
            </a:r>
          </a:p>
        </p:txBody>
      </p:sp>
      <p:sp>
        <p:nvSpPr>
          <p:cNvPr name="TextBox 5" id="5"/>
          <p:cNvSpPr txBox="true"/>
          <p:nvPr/>
        </p:nvSpPr>
        <p:spPr>
          <a:xfrm rot="0">
            <a:off x="298064" y="7546330"/>
            <a:ext cx="17081593" cy="2964942"/>
          </a:xfrm>
          <a:prstGeom prst="rect">
            <a:avLst/>
          </a:prstGeom>
        </p:spPr>
        <p:txBody>
          <a:bodyPr anchor="t" rtlCol="false" tIns="0" lIns="0" bIns="0" rIns="0">
            <a:spAutoFit/>
          </a:bodyPr>
          <a:lstStyle/>
          <a:p>
            <a:pPr algn="l">
              <a:lnSpc>
                <a:spcPts val="3863"/>
              </a:lnSpc>
            </a:pPr>
          </a:p>
          <a:p>
            <a:pPr algn="l" marL="604519" indent="-302260" lvl="1">
              <a:lnSpc>
                <a:spcPts val="3863"/>
              </a:lnSpc>
              <a:buFont typeface="Arial"/>
              <a:buChar char="•"/>
            </a:pPr>
            <a:r>
              <a:rPr lang="en-US" sz="2799" spc="25">
                <a:solidFill>
                  <a:srgbClr val="231F20"/>
                </a:solidFill>
                <a:latin typeface="Calibri (MS)"/>
              </a:rPr>
              <a:t>The majority of pedestrian collisions resulted in fatalities, with only a few sustaining injuries.</a:t>
            </a:r>
          </a:p>
          <a:p>
            <a:pPr algn="l" marL="604519" indent="-302260" lvl="1">
              <a:lnSpc>
                <a:spcPts val="3863"/>
              </a:lnSpc>
              <a:buFont typeface="Arial"/>
              <a:buChar char="•"/>
            </a:pPr>
            <a:r>
              <a:rPr lang="en-US" sz="2799" spc="25">
                <a:solidFill>
                  <a:srgbClr val="231F20"/>
                </a:solidFill>
                <a:latin typeface="Calibri (MS)"/>
              </a:rPr>
              <a:t>Motorists experienced the highest number of injuries, with fatalities also occurring.</a:t>
            </a:r>
          </a:p>
          <a:p>
            <a:pPr algn="l" marL="604519" indent="-302260" lvl="1">
              <a:lnSpc>
                <a:spcPts val="3863"/>
              </a:lnSpc>
              <a:buFont typeface="Arial"/>
              <a:buChar char="•"/>
            </a:pPr>
            <a:r>
              <a:rPr lang="en-US" sz="2799" spc="25">
                <a:solidFill>
                  <a:srgbClr val="231F20"/>
                </a:solidFill>
                <a:latin typeface="Calibri (MS)"/>
              </a:rPr>
              <a:t>Cyclists were involved in relatively few collisions, with only a small number experiencing injuries or fatalities.</a:t>
            </a:r>
          </a:p>
          <a:p>
            <a:pPr algn="l">
              <a:lnSpc>
                <a:spcPts val="3863"/>
              </a:lnSpc>
            </a:pPr>
          </a:p>
          <a:p>
            <a:pPr algn="l">
              <a:lnSpc>
                <a:spcPts val="3863"/>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958" y="1474563"/>
            <a:ext cx="10659188" cy="7834051"/>
          </a:xfrm>
          <a:custGeom>
            <a:avLst/>
            <a:gdLst/>
            <a:ahLst/>
            <a:cxnLst/>
            <a:rect r="r" b="b" t="t" l="l"/>
            <a:pathLst>
              <a:path h="7834051" w="10659188">
                <a:moveTo>
                  <a:pt x="0" y="0"/>
                </a:moveTo>
                <a:lnTo>
                  <a:pt x="10659187" y="0"/>
                </a:lnTo>
                <a:lnTo>
                  <a:pt x="10659187" y="7834051"/>
                </a:lnTo>
                <a:lnTo>
                  <a:pt x="0" y="7834051"/>
                </a:lnTo>
                <a:lnTo>
                  <a:pt x="0" y="0"/>
                </a:lnTo>
                <a:close/>
              </a:path>
            </a:pathLst>
          </a:custGeom>
          <a:blipFill>
            <a:blip r:embed="rId2"/>
            <a:stretch>
              <a:fillRect l="0" t="0" r="-8719" b="0"/>
            </a:stretch>
          </a:blipFill>
        </p:spPr>
      </p:sp>
      <p:sp>
        <p:nvSpPr>
          <p:cNvPr name="TextBox 3" id="3"/>
          <p:cNvSpPr txBox="true"/>
          <p:nvPr/>
        </p:nvSpPr>
        <p:spPr>
          <a:xfrm rot="0">
            <a:off x="160958" y="272334"/>
            <a:ext cx="17870500" cy="987232"/>
          </a:xfrm>
          <a:prstGeom prst="rect">
            <a:avLst/>
          </a:prstGeom>
        </p:spPr>
        <p:txBody>
          <a:bodyPr anchor="t" rtlCol="false" tIns="0" lIns="0" bIns="0" rIns="0">
            <a:spAutoFit/>
          </a:bodyPr>
          <a:lstStyle/>
          <a:p>
            <a:pPr algn="ctr">
              <a:lnSpc>
                <a:spcPts val="7103"/>
              </a:lnSpc>
            </a:pPr>
            <a:r>
              <a:rPr lang="en-US" sz="5147" spc="20">
                <a:solidFill>
                  <a:srgbClr val="231F20"/>
                </a:solidFill>
                <a:latin typeface="Calibri (MS) Bold"/>
              </a:rPr>
              <a:t>DAY-WISE FREQUENCY OF COLLISIONS</a:t>
            </a:r>
          </a:p>
        </p:txBody>
      </p:sp>
      <p:sp>
        <p:nvSpPr>
          <p:cNvPr name="TextBox 4" id="4"/>
          <p:cNvSpPr txBox="true"/>
          <p:nvPr/>
        </p:nvSpPr>
        <p:spPr>
          <a:xfrm rot="0">
            <a:off x="10820145" y="1589829"/>
            <a:ext cx="7467855" cy="4715467"/>
          </a:xfrm>
          <a:prstGeom prst="rect">
            <a:avLst/>
          </a:prstGeom>
        </p:spPr>
        <p:txBody>
          <a:bodyPr anchor="t" rtlCol="false" tIns="0" lIns="0" bIns="0" rIns="0">
            <a:spAutoFit/>
          </a:bodyPr>
          <a:lstStyle/>
          <a:p>
            <a:pPr algn="l">
              <a:lnSpc>
                <a:spcPts val="1689"/>
              </a:lnSpc>
            </a:pPr>
          </a:p>
          <a:p>
            <a:pPr algn="l" marL="588131" indent="-294066" lvl="1">
              <a:lnSpc>
                <a:spcPts val="3759"/>
              </a:lnSpc>
              <a:buFont typeface="Arial"/>
              <a:buChar char="•"/>
            </a:pPr>
            <a:r>
              <a:rPr lang="en-US" sz="2724" spc="24">
                <a:solidFill>
                  <a:srgbClr val="231F20"/>
                </a:solidFill>
                <a:latin typeface="Calibri (MS)"/>
              </a:rPr>
              <a:t>We observe that the highest number of collisions occurred on Friday, followed by Thursday.</a:t>
            </a:r>
          </a:p>
          <a:p>
            <a:pPr algn="l" marL="588131" indent="-294066" lvl="1">
              <a:lnSpc>
                <a:spcPts val="3759"/>
              </a:lnSpc>
              <a:buFont typeface="Arial"/>
              <a:buChar char="•"/>
            </a:pPr>
            <a:r>
              <a:rPr lang="en-US" sz="2724" spc="24">
                <a:solidFill>
                  <a:srgbClr val="231F20"/>
                </a:solidFill>
                <a:latin typeface="Calibri (MS)"/>
              </a:rPr>
              <a:t>Collisions are more frequent on weekdays compared to weekends.</a:t>
            </a:r>
          </a:p>
          <a:p>
            <a:pPr algn="l" marL="588131" indent="-294066" lvl="1">
              <a:lnSpc>
                <a:spcPts val="3759"/>
              </a:lnSpc>
              <a:buFont typeface="Arial"/>
              <a:buChar char="•"/>
            </a:pPr>
            <a:r>
              <a:rPr lang="en-US" sz="2724" spc="24">
                <a:solidFill>
                  <a:srgbClr val="231F20"/>
                </a:solidFill>
                <a:latin typeface="Calibri (MS)"/>
              </a:rPr>
              <a:t>Sundays: Interestingly, Sundays show lower counts of collisions, suggesting a possible trend of reduced outdoor activity and traffic on weekends.</a:t>
            </a:r>
          </a:p>
          <a:p>
            <a:pPr algn="l">
              <a:lnSpc>
                <a:spcPts val="168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39788" y="1722836"/>
            <a:ext cx="10480358" cy="7535464"/>
          </a:xfrm>
          <a:custGeom>
            <a:avLst/>
            <a:gdLst/>
            <a:ahLst/>
            <a:cxnLst/>
            <a:rect r="r" b="b" t="t" l="l"/>
            <a:pathLst>
              <a:path h="7535464" w="10480358">
                <a:moveTo>
                  <a:pt x="0" y="0"/>
                </a:moveTo>
                <a:lnTo>
                  <a:pt x="10480357" y="0"/>
                </a:lnTo>
                <a:lnTo>
                  <a:pt x="10480357" y="7535464"/>
                </a:lnTo>
                <a:lnTo>
                  <a:pt x="0" y="7535464"/>
                </a:lnTo>
                <a:lnTo>
                  <a:pt x="0" y="0"/>
                </a:lnTo>
                <a:close/>
              </a:path>
            </a:pathLst>
          </a:custGeom>
          <a:blipFill>
            <a:blip r:embed="rId2"/>
            <a:stretch>
              <a:fillRect l="0" t="0" r="0" b="0"/>
            </a:stretch>
          </a:blipFill>
        </p:spPr>
      </p:sp>
      <p:sp>
        <p:nvSpPr>
          <p:cNvPr name="TextBox 3" id="3"/>
          <p:cNvSpPr txBox="true"/>
          <p:nvPr/>
        </p:nvSpPr>
        <p:spPr>
          <a:xfrm rot="0">
            <a:off x="160958" y="272334"/>
            <a:ext cx="17870500" cy="987232"/>
          </a:xfrm>
          <a:prstGeom prst="rect">
            <a:avLst/>
          </a:prstGeom>
        </p:spPr>
        <p:txBody>
          <a:bodyPr anchor="t" rtlCol="false" tIns="0" lIns="0" bIns="0" rIns="0">
            <a:spAutoFit/>
          </a:bodyPr>
          <a:lstStyle/>
          <a:p>
            <a:pPr algn="ctr">
              <a:lnSpc>
                <a:spcPts val="7103"/>
              </a:lnSpc>
            </a:pPr>
            <a:r>
              <a:rPr lang="en-US" sz="5147" spc="20">
                <a:solidFill>
                  <a:srgbClr val="231F20"/>
                </a:solidFill>
                <a:latin typeface="Calibri (MS) Bold"/>
              </a:rPr>
              <a:t>TIMING OF COLLISIONS: ANALYZING PEAK HOURS OF INCIDENTS</a:t>
            </a:r>
          </a:p>
        </p:txBody>
      </p:sp>
      <p:sp>
        <p:nvSpPr>
          <p:cNvPr name="TextBox 4" id="4"/>
          <p:cNvSpPr txBox="true"/>
          <p:nvPr/>
        </p:nvSpPr>
        <p:spPr>
          <a:xfrm rot="0">
            <a:off x="10820145" y="1733849"/>
            <a:ext cx="7467855" cy="2810467"/>
          </a:xfrm>
          <a:prstGeom prst="rect">
            <a:avLst/>
          </a:prstGeom>
        </p:spPr>
        <p:txBody>
          <a:bodyPr anchor="t" rtlCol="false" tIns="0" lIns="0" bIns="0" rIns="0">
            <a:spAutoFit/>
          </a:bodyPr>
          <a:lstStyle/>
          <a:p>
            <a:pPr algn="l">
              <a:lnSpc>
                <a:spcPts val="1689"/>
              </a:lnSpc>
            </a:pPr>
          </a:p>
          <a:p>
            <a:pPr algn="l" marL="588131" indent="-294066" lvl="1">
              <a:lnSpc>
                <a:spcPts val="3759"/>
              </a:lnSpc>
              <a:buFont typeface="Arial"/>
              <a:buChar char="•"/>
            </a:pPr>
            <a:r>
              <a:rPr lang="en-US" sz="2724" spc="24">
                <a:solidFill>
                  <a:srgbClr val="231F20"/>
                </a:solidFill>
                <a:latin typeface="Calibri (MS)"/>
              </a:rPr>
              <a:t>We observe that the highest number of collisions occurred during day time i.e. Morning and Afternoon</a:t>
            </a:r>
          </a:p>
          <a:p>
            <a:pPr algn="l" marL="588131" indent="-294066" lvl="1">
              <a:lnSpc>
                <a:spcPts val="3759"/>
              </a:lnSpc>
              <a:buFont typeface="Arial"/>
              <a:buChar char="•"/>
            </a:pPr>
            <a:r>
              <a:rPr lang="en-US" sz="2724" spc="24">
                <a:solidFill>
                  <a:srgbClr val="231F20"/>
                </a:solidFill>
                <a:latin typeface="Calibri (MS)"/>
              </a:rPr>
              <a:t>Collisions are more frequent on weekdays compared to weekends.</a:t>
            </a:r>
          </a:p>
          <a:p>
            <a:pPr algn="l">
              <a:lnSpc>
                <a:spcPts val="1689"/>
              </a:lnSpc>
            </a:pPr>
          </a:p>
        </p:txBody>
      </p:sp>
      <p:sp>
        <p:nvSpPr>
          <p:cNvPr name="TextBox 5" id="5"/>
          <p:cNvSpPr txBox="true"/>
          <p:nvPr/>
        </p:nvSpPr>
        <p:spPr>
          <a:xfrm rot="0">
            <a:off x="13807135" y="6905244"/>
            <a:ext cx="3184699" cy="2572385"/>
          </a:xfrm>
          <a:prstGeom prst="rect">
            <a:avLst/>
          </a:prstGeom>
        </p:spPr>
        <p:txBody>
          <a:bodyPr anchor="t" rtlCol="false" tIns="0" lIns="0" bIns="0" rIns="0">
            <a:spAutoFit/>
          </a:bodyPr>
          <a:lstStyle/>
          <a:p>
            <a:pPr algn="l">
              <a:lnSpc>
                <a:spcPts val="2859"/>
              </a:lnSpc>
            </a:pPr>
            <a:r>
              <a:rPr lang="en-US" sz="2199">
                <a:solidFill>
                  <a:srgbClr val="000000"/>
                </a:solidFill>
                <a:latin typeface="Calibri (MS)"/>
              </a:rPr>
              <a:t>Note:</a:t>
            </a:r>
          </a:p>
          <a:p>
            <a:pPr algn="just">
              <a:lnSpc>
                <a:spcPts val="2859"/>
              </a:lnSpc>
            </a:pPr>
            <a:r>
              <a:rPr lang="en-US" sz="2199">
                <a:solidFill>
                  <a:srgbClr val="000000"/>
                </a:solidFill>
                <a:latin typeface="Calibri (MS)"/>
              </a:rPr>
              <a:t>3 - 5 : Early mrng</a:t>
            </a:r>
          </a:p>
          <a:p>
            <a:pPr algn="just">
              <a:lnSpc>
                <a:spcPts val="2859"/>
              </a:lnSpc>
            </a:pPr>
            <a:r>
              <a:rPr lang="en-US" sz="2199">
                <a:solidFill>
                  <a:srgbClr val="000000"/>
                </a:solidFill>
                <a:latin typeface="Calibri (MS)"/>
              </a:rPr>
              <a:t>6 -12 : Morning</a:t>
            </a:r>
          </a:p>
          <a:p>
            <a:pPr algn="just">
              <a:lnSpc>
                <a:spcPts val="2859"/>
              </a:lnSpc>
            </a:pPr>
            <a:r>
              <a:rPr lang="en-US" sz="2199">
                <a:solidFill>
                  <a:srgbClr val="000000"/>
                </a:solidFill>
                <a:latin typeface="Calibri (MS)"/>
              </a:rPr>
              <a:t>13 - 17 : Afternoon</a:t>
            </a:r>
          </a:p>
          <a:p>
            <a:pPr algn="just">
              <a:lnSpc>
                <a:spcPts val="2859"/>
              </a:lnSpc>
            </a:pPr>
            <a:r>
              <a:rPr lang="en-US" sz="2199">
                <a:solidFill>
                  <a:srgbClr val="000000"/>
                </a:solidFill>
                <a:latin typeface="Calibri (MS)"/>
              </a:rPr>
              <a:t>18 -20 : Evening</a:t>
            </a:r>
          </a:p>
          <a:p>
            <a:pPr algn="just">
              <a:lnSpc>
                <a:spcPts val="2859"/>
              </a:lnSpc>
            </a:pPr>
            <a:r>
              <a:rPr lang="en-US" sz="2199">
                <a:solidFill>
                  <a:srgbClr val="000000"/>
                </a:solidFill>
                <a:latin typeface="Calibri (MS)"/>
              </a:rPr>
              <a:t>21- 24 :Night</a:t>
            </a:r>
          </a:p>
          <a:p>
            <a:pPr algn="just">
              <a:lnSpc>
                <a:spcPts val="2859"/>
              </a:lnSpc>
            </a:pPr>
            <a:r>
              <a:rPr lang="en-US" sz="2199">
                <a:solidFill>
                  <a:srgbClr val="000000"/>
                </a:solidFill>
                <a:latin typeface="Calibri (MS)"/>
              </a:rPr>
              <a:t>rest : mid night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958" y="1865216"/>
            <a:ext cx="11930484" cy="8091315"/>
          </a:xfrm>
          <a:custGeom>
            <a:avLst/>
            <a:gdLst/>
            <a:ahLst/>
            <a:cxnLst/>
            <a:rect r="r" b="b" t="t" l="l"/>
            <a:pathLst>
              <a:path h="8091315" w="11930484">
                <a:moveTo>
                  <a:pt x="0" y="0"/>
                </a:moveTo>
                <a:lnTo>
                  <a:pt x="11930484" y="0"/>
                </a:lnTo>
                <a:lnTo>
                  <a:pt x="11930484" y="8091316"/>
                </a:lnTo>
                <a:lnTo>
                  <a:pt x="0" y="8091316"/>
                </a:lnTo>
                <a:lnTo>
                  <a:pt x="0" y="0"/>
                </a:lnTo>
                <a:close/>
              </a:path>
            </a:pathLst>
          </a:custGeom>
          <a:blipFill>
            <a:blip r:embed="rId2"/>
            <a:stretch>
              <a:fillRect l="0" t="0" r="0" b="0"/>
            </a:stretch>
          </a:blipFill>
        </p:spPr>
      </p:sp>
      <p:sp>
        <p:nvSpPr>
          <p:cNvPr name="TextBox 3" id="3"/>
          <p:cNvSpPr txBox="true"/>
          <p:nvPr/>
        </p:nvSpPr>
        <p:spPr>
          <a:xfrm rot="0">
            <a:off x="160958" y="-17366"/>
            <a:ext cx="18127042" cy="1882582"/>
          </a:xfrm>
          <a:prstGeom prst="rect">
            <a:avLst/>
          </a:prstGeom>
        </p:spPr>
        <p:txBody>
          <a:bodyPr anchor="t" rtlCol="false" tIns="0" lIns="0" bIns="0" rIns="0">
            <a:spAutoFit/>
          </a:bodyPr>
          <a:lstStyle/>
          <a:p>
            <a:pPr algn="ctr">
              <a:lnSpc>
                <a:spcPts val="7103"/>
              </a:lnSpc>
            </a:pPr>
            <a:r>
              <a:rPr lang="en-US" sz="5147" spc="20">
                <a:solidFill>
                  <a:srgbClr val="231F20"/>
                </a:solidFill>
                <a:latin typeface="Calibri (MS) Bold"/>
              </a:rPr>
              <a:t>DISTRIBUTION OF COLLISIONS </a:t>
            </a:r>
          </a:p>
          <a:p>
            <a:pPr algn="ctr">
              <a:lnSpc>
                <a:spcPts val="7103"/>
              </a:lnSpc>
            </a:pPr>
            <a:r>
              <a:rPr lang="en-US" sz="5147" spc="20">
                <a:solidFill>
                  <a:srgbClr val="231F20"/>
                </a:solidFill>
                <a:latin typeface="Calibri (MS) Bold"/>
              </a:rPr>
              <a:t>BY DAY OF THE WEEK &amp; HOUR OF THE DAY</a:t>
            </a:r>
          </a:p>
        </p:txBody>
      </p:sp>
      <p:sp>
        <p:nvSpPr>
          <p:cNvPr name="TextBox 4" id="4"/>
          <p:cNvSpPr txBox="true"/>
          <p:nvPr/>
        </p:nvSpPr>
        <p:spPr>
          <a:xfrm rot="0">
            <a:off x="12317759" y="2323507"/>
            <a:ext cx="5768668" cy="4103943"/>
          </a:xfrm>
          <a:prstGeom prst="rect">
            <a:avLst/>
          </a:prstGeom>
        </p:spPr>
        <p:txBody>
          <a:bodyPr anchor="t" rtlCol="false" tIns="0" lIns="0" bIns="0" rIns="0">
            <a:spAutoFit/>
          </a:bodyPr>
          <a:lstStyle/>
          <a:p>
            <a:pPr algn="just">
              <a:lnSpc>
                <a:spcPts val="1304"/>
              </a:lnSpc>
            </a:pPr>
          </a:p>
          <a:p>
            <a:pPr algn="just" marL="540671" indent="-270335" lvl="1">
              <a:lnSpc>
                <a:spcPts val="3455"/>
              </a:lnSpc>
              <a:buFont typeface="Arial"/>
              <a:buChar char="•"/>
            </a:pPr>
            <a:r>
              <a:rPr lang="en-US" sz="2504" spc="22">
                <a:solidFill>
                  <a:srgbClr val="231F20"/>
                </a:solidFill>
                <a:latin typeface="Calibri (MS)"/>
              </a:rPr>
              <a:t>Throughout the week, the majority of collisions occurred between 8 AM and 7 PM, indicating heightened activity during daytime hours. </a:t>
            </a:r>
          </a:p>
          <a:p>
            <a:pPr algn="just" marL="540671" indent="-270335" lvl="1">
              <a:lnSpc>
                <a:spcPts val="3505"/>
              </a:lnSpc>
              <a:buFont typeface="Arial"/>
              <a:buChar char="•"/>
            </a:pPr>
            <a:r>
              <a:rPr lang="en-US" sz="2504" spc="-5">
                <a:solidFill>
                  <a:srgbClr val="231F20"/>
                </a:solidFill>
                <a:latin typeface="Calibri (MS)"/>
              </a:rPr>
              <a:t>Peak collision times on Monday, Tuesday, Friday, Saturday, and Sunday were observed between 2 PM and 6 PM</a:t>
            </a:r>
          </a:p>
          <a:p>
            <a:pPr algn="just" marL="540671" indent="-270335" lvl="1">
              <a:lnSpc>
                <a:spcPts val="3455"/>
              </a:lnSpc>
              <a:buFont typeface="Arial"/>
              <a:buChar char="•"/>
            </a:pPr>
            <a:r>
              <a:rPr lang="en-US" sz="2504" spc="22">
                <a:solidFill>
                  <a:srgbClr val="000000"/>
                </a:solidFill>
                <a:latin typeface="Calibri (MS)"/>
              </a:rPr>
              <a:t>Only few collisions occurred between 1 AM and 7 AM</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275945" y="1313272"/>
            <a:ext cx="8149246" cy="6143039"/>
          </a:xfrm>
          <a:custGeom>
            <a:avLst/>
            <a:gdLst/>
            <a:ahLst/>
            <a:cxnLst/>
            <a:rect r="r" b="b" t="t" l="l"/>
            <a:pathLst>
              <a:path h="6143039" w="8149246">
                <a:moveTo>
                  <a:pt x="0" y="0"/>
                </a:moveTo>
                <a:lnTo>
                  <a:pt x="8149247" y="0"/>
                </a:lnTo>
                <a:lnTo>
                  <a:pt x="8149247" y="6143038"/>
                </a:lnTo>
                <a:lnTo>
                  <a:pt x="0" y="6143038"/>
                </a:lnTo>
                <a:lnTo>
                  <a:pt x="0" y="0"/>
                </a:lnTo>
                <a:close/>
              </a:path>
            </a:pathLst>
          </a:custGeom>
          <a:blipFill>
            <a:blip r:embed="rId2"/>
            <a:stretch>
              <a:fillRect l="0" t="0" r="0" b="0"/>
            </a:stretch>
          </a:blipFill>
        </p:spPr>
      </p:sp>
      <p:sp>
        <p:nvSpPr>
          <p:cNvPr name="Freeform 3" id="3"/>
          <p:cNvSpPr/>
          <p:nvPr/>
        </p:nvSpPr>
        <p:spPr>
          <a:xfrm flipH="false" flipV="false" rot="0">
            <a:off x="0" y="1313272"/>
            <a:ext cx="8511820" cy="6143039"/>
          </a:xfrm>
          <a:custGeom>
            <a:avLst/>
            <a:gdLst/>
            <a:ahLst/>
            <a:cxnLst/>
            <a:rect r="r" b="b" t="t" l="l"/>
            <a:pathLst>
              <a:path h="6143039" w="8511820">
                <a:moveTo>
                  <a:pt x="0" y="0"/>
                </a:moveTo>
                <a:lnTo>
                  <a:pt x="8511820" y="0"/>
                </a:lnTo>
                <a:lnTo>
                  <a:pt x="8511820" y="6143038"/>
                </a:lnTo>
                <a:lnTo>
                  <a:pt x="0" y="6143038"/>
                </a:lnTo>
                <a:lnTo>
                  <a:pt x="0" y="0"/>
                </a:lnTo>
                <a:close/>
              </a:path>
            </a:pathLst>
          </a:custGeom>
          <a:blipFill>
            <a:blip r:embed="rId3"/>
            <a:stretch>
              <a:fillRect l="0" t="0" r="0" b="0"/>
            </a:stretch>
          </a:blipFill>
        </p:spPr>
      </p:sp>
      <p:sp>
        <p:nvSpPr>
          <p:cNvPr name="TextBox 4" id="4"/>
          <p:cNvSpPr txBox="true"/>
          <p:nvPr/>
        </p:nvSpPr>
        <p:spPr>
          <a:xfrm rot="0">
            <a:off x="0" y="169463"/>
            <a:ext cx="18031458" cy="987232"/>
          </a:xfrm>
          <a:prstGeom prst="rect">
            <a:avLst/>
          </a:prstGeom>
        </p:spPr>
        <p:txBody>
          <a:bodyPr anchor="t" rtlCol="false" tIns="0" lIns="0" bIns="0" rIns="0">
            <a:spAutoFit/>
          </a:bodyPr>
          <a:lstStyle/>
          <a:p>
            <a:pPr algn="ctr">
              <a:lnSpc>
                <a:spcPts val="7103"/>
              </a:lnSpc>
            </a:pPr>
            <a:r>
              <a:rPr lang="en-US" sz="5147" spc="20">
                <a:solidFill>
                  <a:srgbClr val="231F20"/>
                </a:solidFill>
                <a:latin typeface="Calibri (MS) Bold"/>
              </a:rPr>
              <a:t>DAY-WISE ANALYSIS: FREQUENCY OF INJURED &amp; KILLED </a:t>
            </a:r>
          </a:p>
        </p:txBody>
      </p:sp>
      <p:sp>
        <p:nvSpPr>
          <p:cNvPr name="TextBox 5" id="5"/>
          <p:cNvSpPr txBox="true"/>
          <p:nvPr/>
        </p:nvSpPr>
        <p:spPr>
          <a:xfrm rot="0">
            <a:off x="398047" y="7408685"/>
            <a:ext cx="16227545" cy="3281319"/>
          </a:xfrm>
          <a:prstGeom prst="rect">
            <a:avLst/>
          </a:prstGeom>
        </p:spPr>
        <p:txBody>
          <a:bodyPr anchor="t" rtlCol="false" tIns="0" lIns="0" bIns="0" rIns="0">
            <a:spAutoFit/>
          </a:bodyPr>
          <a:lstStyle/>
          <a:p>
            <a:pPr algn="l">
              <a:lnSpc>
                <a:spcPts val="1745"/>
              </a:lnSpc>
            </a:pPr>
          </a:p>
          <a:p>
            <a:pPr algn="l" marL="542775" indent="-271387" lvl="1">
              <a:lnSpc>
                <a:spcPts val="3469"/>
              </a:lnSpc>
              <a:buFont typeface="Arial"/>
              <a:buChar char="•"/>
            </a:pPr>
            <a:r>
              <a:rPr lang="en-US" sz="2514" spc="22">
                <a:solidFill>
                  <a:srgbClr val="231F20"/>
                </a:solidFill>
                <a:latin typeface="Calibri (MS) Bold"/>
              </a:rPr>
              <a:t>Friday</a:t>
            </a:r>
            <a:r>
              <a:rPr lang="en-US" sz="2514" spc="22">
                <a:solidFill>
                  <a:srgbClr val="231F20"/>
                </a:solidFill>
                <a:latin typeface="Calibri (MS)"/>
              </a:rPr>
              <a:t>: The count of injuries peaks on Fridays, possibly due to increased traffic and higher activity levels.</a:t>
            </a:r>
          </a:p>
          <a:p>
            <a:pPr algn="l" marL="542775" indent="-271387" lvl="1">
              <a:lnSpc>
                <a:spcPts val="3469"/>
              </a:lnSpc>
              <a:buFont typeface="Arial"/>
              <a:buChar char="•"/>
            </a:pPr>
            <a:r>
              <a:rPr lang="en-US" sz="2514" spc="22">
                <a:solidFill>
                  <a:srgbClr val="000000"/>
                </a:solidFill>
                <a:latin typeface="Calibri (MS) Semi-Bold"/>
              </a:rPr>
              <a:t>Weekends</a:t>
            </a:r>
            <a:r>
              <a:rPr lang="en-US" sz="2514" spc="22">
                <a:solidFill>
                  <a:srgbClr val="000000"/>
                </a:solidFill>
                <a:latin typeface="Calibri (MS)"/>
              </a:rPr>
              <a:t>: Saturdays, being weekends, exhibit higher counts of both injuries and fatalities. This could be attributed to increased traffic volume and potentially reckless driving behaviors.</a:t>
            </a:r>
          </a:p>
          <a:p>
            <a:pPr algn="l" marL="542775" indent="-271387" lvl="1">
              <a:lnSpc>
                <a:spcPts val="3469"/>
              </a:lnSpc>
              <a:buFont typeface="Arial"/>
              <a:buChar char="•"/>
            </a:pPr>
            <a:r>
              <a:rPr lang="en-US" sz="2514" spc="22">
                <a:solidFill>
                  <a:srgbClr val="000000"/>
                </a:solidFill>
                <a:latin typeface="Calibri (MS) Semi-Bold"/>
              </a:rPr>
              <a:t>Weekdays</a:t>
            </a:r>
            <a:r>
              <a:rPr lang="en-US" sz="2514" spc="22">
                <a:solidFill>
                  <a:srgbClr val="000000"/>
                </a:solidFill>
                <a:latin typeface="Calibri (MS)"/>
              </a:rPr>
              <a:t>: Throughout the weekdays, the count of both injured &amp; killed remains relatively consistent.</a:t>
            </a:r>
          </a:p>
          <a:p>
            <a:pPr algn="l" marL="542775" indent="-271387" lvl="1">
              <a:lnSpc>
                <a:spcPts val="3469"/>
              </a:lnSpc>
              <a:buFont typeface="Arial"/>
              <a:buChar char="•"/>
            </a:pPr>
            <a:r>
              <a:rPr lang="en-US" sz="2514" spc="22">
                <a:solidFill>
                  <a:srgbClr val="000000"/>
                </a:solidFill>
                <a:latin typeface="Calibri (MS) Semi-Bold"/>
              </a:rPr>
              <a:t>Sundays</a:t>
            </a:r>
            <a:r>
              <a:rPr lang="en-US" sz="2514" spc="22">
                <a:solidFill>
                  <a:srgbClr val="000000"/>
                </a:solidFill>
                <a:latin typeface="Calibri (MS)"/>
              </a:rPr>
              <a:t>: Interestingly, Sundays show lower counts of injuries and fatalities, suggesting a possible trend of reduced outdoor activity and traffic on weekends.</a:t>
            </a:r>
          </a:p>
          <a:p>
            <a:pPr algn="l">
              <a:lnSpc>
                <a:spcPts val="2641"/>
              </a:lnSpc>
            </a:pPr>
          </a:p>
          <a:p>
            <a:pPr algn="l">
              <a:lnSpc>
                <a:spcPts val="503"/>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04162" y="1215529"/>
            <a:ext cx="16125949" cy="7289005"/>
          </a:xfrm>
          <a:custGeom>
            <a:avLst/>
            <a:gdLst/>
            <a:ahLst/>
            <a:cxnLst/>
            <a:rect r="r" b="b" t="t" l="l"/>
            <a:pathLst>
              <a:path h="7289005" w="16125949">
                <a:moveTo>
                  <a:pt x="0" y="0"/>
                </a:moveTo>
                <a:lnTo>
                  <a:pt x="16125949" y="0"/>
                </a:lnTo>
                <a:lnTo>
                  <a:pt x="16125949" y="7289005"/>
                </a:lnTo>
                <a:lnTo>
                  <a:pt x="0" y="7289005"/>
                </a:lnTo>
                <a:lnTo>
                  <a:pt x="0" y="0"/>
                </a:lnTo>
                <a:close/>
              </a:path>
            </a:pathLst>
          </a:custGeom>
          <a:blipFill>
            <a:blip r:embed="rId2"/>
            <a:stretch>
              <a:fillRect l="0" t="0" r="-3062" b="-2258"/>
            </a:stretch>
          </a:blipFill>
        </p:spPr>
      </p:sp>
      <p:sp>
        <p:nvSpPr>
          <p:cNvPr name="TextBox 3" id="3"/>
          <p:cNvSpPr txBox="true"/>
          <p:nvPr/>
        </p:nvSpPr>
        <p:spPr>
          <a:xfrm rot="0">
            <a:off x="0" y="169463"/>
            <a:ext cx="18031458" cy="1882582"/>
          </a:xfrm>
          <a:prstGeom prst="rect">
            <a:avLst/>
          </a:prstGeom>
        </p:spPr>
        <p:txBody>
          <a:bodyPr anchor="t" rtlCol="false" tIns="0" lIns="0" bIns="0" rIns="0">
            <a:spAutoFit/>
          </a:bodyPr>
          <a:lstStyle/>
          <a:p>
            <a:pPr algn="ctr">
              <a:lnSpc>
                <a:spcPts val="7103"/>
              </a:lnSpc>
            </a:pPr>
            <a:r>
              <a:rPr lang="en-US" sz="5147" spc="20">
                <a:solidFill>
                  <a:srgbClr val="231F20"/>
                </a:solidFill>
                <a:latin typeface="Calibri (MS) Bold"/>
              </a:rPr>
              <a:t>YEARLY ANALYSIS: </a:t>
            </a:r>
            <a:r>
              <a:rPr lang="en-US" sz="5147" spc="20">
                <a:solidFill>
                  <a:srgbClr val="231F20"/>
                </a:solidFill>
                <a:latin typeface="Calibri (MS) Bold"/>
              </a:rPr>
              <a:t>Monthly Count of collisions </a:t>
            </a:r>
          </a:p>
          <a:p>
            <a:pPr algn="ctr">
              <a:lnSpc>
                <a:spcPts val="7103"/>
              </a:lnSpc>
            </a:pPr>
          </a:p>
        </p:txBody>
      </p:sp>
      <p:sp>
        <p:nvSpPr>
          <p:cNvPr name="TextBox 4" id="4"/>
          <p:cNvSpPr txBox="true"/>
          <p:nvPr/>
        </p:nvSpPr>
        <p:spPr>
          <a:xfrm rot="0">
            <a:off x="377473" y="8325125"/>
            <a:ext cx="16552638" cy="1961875"/>
          </a:xfrm>
          <a:prstGeom prst="rect">
            <a:avLst/>
          </a:prstGeom>
        </p:spPr>
        <p:txBody>
          <a:bodyPr anchor="t" rtlCol="false" tIns="0" lIns="0" bIns="0" rIns="0">
            <a:spAutoFit/>
          </a:bodyPr>
          <a:lstStyle/>
          <a:p>
            <a:pPr algn="l">
              <a:lnSpc>
                <a:spcPts val="1745"/>
              </a:lnSpc>
            </a:pPr>
          </a:p>
          <a:p>
            <a:pPr algn="l" marL="542775" indent="-271387" lvl="1">
              <a:lnSpc>
                <a:spcPts val="3469"/>
              </a:lnSpc>
              <a:buFont typeface="Arial"/>
              <a:buChar char="•"/>
            </a:pPr>
            <a:r>
              <a:rPr lang="en-US" sz="2514" spc="22">
                <a:solidFill>
                  <a:srgbClr val="231F20"/>
                </a:solidFill>
                <a:latin typeface="Calibri (MS)"/>
              </a:rPr>
              <a:t>In 2018, collision counts were particularly high in May, June, and October. Interestingly, the collision count trend remained relatively consistent between 2018 and 2019. However, in 2020 and 2021, counts were significantly lower due to the COVID-19 pandemic lockdown. Despite this, there was an observable increase in counts after April in both years.</a:t>
            </a:r>
          </a:p>
          <a:p>
            <a:pPr algn="l">
              <a:lnSpc>
                <a:spcPts val="2641"/>
              </a:lnSpc>
            </a:pPr>
          </a:p>
          <a:p>
            <a:pPr algn="l">
              <a:lnSpc>
                <a:spcPts val="503"/>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525082"/>
            <a:ext cx="9144000" cy="5078499"/>
          </a:xfrm>
          <a:custGeom>
            <a:avLst/>
            <a:gdLst/>
            <a:ahLst/>
            <a:cxnLst/>
            <a:rect r="r" b="b" t="t" l="l"/>
            <a:pathLst>
              <a:path h="5078499" w="9144000">
                <a:moveTo>
                  <a:pt x="0" y="0"/>
                </a:moveTo>
                <a:lnTo>
                  <a:pt x="9144000" y="0"/>
                </a:lnTo>
                <a:lnTo>
                  <a:pt x="9144000" y="5078499"/>
                </a:lnTo>
                <a:lnTo>
                  <a:pt x="0" y="5078499"/>
                </a:lnTo>
                <a:lnTo>
                  <a:pt x="0" y="0"/>
                </a:lnTo>
                <a:close/>
              </a:path>
            </a:pathLst>
          </a:custGeom>
          <a:blipFill>
            <a:blip r:embed="rId2"/>
            <a:stretch>
              <a:fillRect l="0" t="0" r="0" b="0"/>
            </a:stretch>
          </a:blipFill>
        </p:spPr>
      </p:sp>
      <p:sp>
        <p:nvSpPr>
          <p:cNvPr name="Freeform 3" id="3"/>
          <p:cNvSpPr/>
          <p:nvPr/>
        </p:nvSpPr>
        <p:spPr>
          <a:xfrm flipH="false" flipV="false" rot="0">
            <a:off x="9144000" y="1525082"/>
            <a:ext cx="8952250" cy="4995382"/>
          </a:xfrm>
          <a:custGeom>
            <a:avLst/>
            <a:gdLst/>
            <a:ahLst/>
            <a:cxnLst/>
            <a:rect r="r" b="b" t="t" l="l"/>
            <a:pathLst>
              <a:path h="4995382" w="8952250">
                <a:moveTo>
                  <a:pt x="0" y="0"/>
                </a:moveTo>
                <a:lnTo>
                  <a:pt x="8952250" y="0"/>
                </a:lnTo>
                <a:lnTo>
                  <a:pt x="8952250" y="4995381"/>
                </a:lnTo>
                <a:lnTo>
                  <a:pt x="0" y="4995381"/>
                </a:lnTo>
                <a:lnTo>
                  <a:pt x="0" y="0"/>
                </a:lnTo>
                <a:close/>
              </a:path>
            </a:pathLst>
          </a:custGeom>
          <a:blipFill>
            <a:blip r:embed="rId3"/>
            <a:stretch>
              <a:fillRect l="0" t="0" r="0" b="0"/>
            </a:stretch>
          </a:blipFill>
        </p:spPr>
      </p:sp>
      <p:sp>
        <p:nvSpPr>
          <p:cNvPr name="TextBox 4" id="4"/>
          <p:cNvSpPr txBox="true"/>
          <p:nvPr/>
        </p:nvSpPr>
        <p:spPr>
          <a:xfrm rot="0">
            <a:off x="295176" y="-148508"/>
            <a:ext cx="17263867" cy="1673589"/>
          </a:xfrm>
          <a:prstGeom prst="rect">
            <a:avLst/>
          </a:prstGeom>
        </p:spPr>
        <p:txBody>
          <a:bodyPr anchor="t" rtlCol="false" tIns="0" lIns="0" bIns="0" rIns="0">
            <a:spAutoFit/>
          </a:bodyPr>
          <a:lstStyle/>
          <a:p>
            <a:pPr algn="ctr">
              <a:lnSpc>
                <a:spcPts val="6390"/>
              </a:lnSpc>
            </a:pPr>
            <a:r>
              <a:rPr lang="en-US" sz="4630" spc="18">
                <a:solidFill>
                  <a:srgbClr val="231F20"/>
                </a:solidFill>
                <a:latin typeface="Calibri (MS) Bold"/>
              </a:rPr>
              <a:t>YEARLY ANALYSIS:</a:t>
            </a:r>
          </a:p>
          <a:p>
            <a:pPr algn="ctr">
              <a:lnSpc>
                <a:spcPts val="6390"/>
              </a:lnSpc>
            </a:pPr>
            <a:r>
              <a:rPr lang="en-US" sz="4630" spc="18">
                <a:solidFill>
                  <a:srgbClr val="231F20"/>
                </a:solidFill>
                <a:latin typeface="Calibri (MS) Bold"/>
              </a:rPr>
              <a:t> MONTHLY COUNT OF INJURIES AND FATALITIES (2018)</a:t>
            </a:r>
          </a:p>
        </p:txBody>
      </p:sp>
      <p:sp>
        <p:nvSpPr>
          <p:cNvPr name="TextBox 5" id="5"/>
          <p:cNvSpPr txBox="true"/>
          <p:nvPr/>
        </p:nvSpPr>
        <p:spPr>
          <a:xfrm rot="0">
            <a:off x="295176" y="7412362"/>
            <a:ext cx="16720970" cy="2334217"/>
          </a:xfrm>
          <a:prstGeom prst="rect">
            <a:avLst/>
          </a:prstGeom>
        </p:spPr>
        <p:txBody>
          <a:bodyPr anchor="t" rtlCol="false" tIns="0" lIns="0" bIns="0" rIns="0">
            <a:spAutoFit/>
          </a:bodyPr>
          <a:lstStyle/>
          <a:p>
            <a:pPr algn="l">
              <a:lnSpc>
                <a:spcPts val="1689"/>
              </a:lnSpc>
            </a:pPr>
          </a:p>
          <a:p>
            <a:pPr algn="l" marL="588131" indent="-294066" lvl="1">
              <a:lnSpc>
                <a:spcPts val="3759"/>
              </a:lnSpc>
              <a:buFont typeface="Arial"/>
              <a:buChar char="•"/>
            </a:pPr>
            <a:r>
              <a:rPr lang="en-US" sz="2724" spc="24">
                <a:solidFill>
                  <a:srgbClr val="231F20"/>
                </a:solidFill>
                <a:latin typeface="Calibri (MS)"/>
              </a:rPr>
              <a:t>The highest count of injuries was observed in May, followed by Oct, June, Aug, and Sep, while the lowest count was recorded in February. </a:t>
            </a:r>
          </a:p>
          <a:p>
            <a:pPr algn="l" marL="588131" indent="-294066" lvl="1">
              <a:lnSpc>
                <a:spcPts val="3759"/>
              </a:lnSpc>
              <a:buFont typeface="Arial"/>
              <a:buChar char="•"/>
            </a:pPr>
            <a:r>
              <a:rPr lang="en-US" sz="2724" spc="24">
                <a:solidFill>
                  <a:srgbClr val="000000"/>
                </a:solidFill>
                <a:latin typeface="Calibri (MS)"/>
              </a:rPr>
              <a:t>Fatalities were most prevalent in September, followed by Nov, Dec, and June.</a:t>
            </a:r>
          </a:p>
          <a:p>
            <a:pPr algn="l">
              <a:lnSpc>
                <a:spcPts val="3759"/>
              </a:lnSpc>
            </a:pPr>
          </a:p>
          <a:p>
            <a:pPr algn="l">
              <a:lnSpc>
                <a:spcPts val="1689"/>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5176" y="1902918"/>
            <a:ext cx="9095227" cy="4975392"/>
          </a:xfrm>
          <a:custGeom>
            <a:avLst/>
            <a:gdLst/>
            <a:ahLst/>
            <a:cxnLst/>
            <a:rect r="r" b="b" t="t" l="l"/>
            <a:pathLst>
              <a:path h="4975392" w="9095227">
                <a:moveTo>
                  <a:pt x="0" y="0"/>
                </a:moveTo>
                <a:lnTo>
                  <a:pt x="9095227" y="0"/>
                </a:lnTo>
                <a:lnTo>
                  <a:pt x="9095227" y="4975392"/>
                </a:lnTo>
                <a:lnTo>
                  <a:pt x="0" y="4975392"/>
                </a:lnTo>
                <a:lnTo>
                  <a:pt x="0" y="0"/>
                </a:lnTo>
                <a:close/>
              </a:path>
            </a:pathLst>
          </a:custGeom>
          <a:blipFill>
            <a:blip r:embed="rId2"/>
            <a:stretch>
              <a:fillRect l="0" t="0" r="0" b="0"/>
            </a:stretch>
          </a:blipFill>
        </p:spPr>
      </p:sp>
      <p:sp>
        <p:nvSpPr>
          <p:cNvPr name="Freeform 3" id="3"/>
          <p:cNvSpPr/>
          <p:nvPr/>
        </p:nvSpPr>
        <p:spPr>
          <a:xfrm flipH="false" flipV="false" rot="0">
            <a:off x="9293175" y="1805744"/>
            <a:ext cx="8994825" cy="5169740"/>
          </a:xfrm>
          <a:custGeom>
            <a:avLst/>
            <a:gdLst/>
            <a:ahLst/>
            <a:cxnLst/>
            <a:rect r="r" b="b" t="t" l="l"/>
            <a:pathLst>
              <a:path h="5169740" w="8994825">
                <a:moveTo>
                  <a:pt x="0" y="0"/>
                </a:moveTo>
                <a:lnTo>
                  <a:pt x="8994825" y="0"/>
                </a:lnTo>
                <a:lnTo>
                  <a:pt x="8994825" y="5169740"/>
                </a:lnTo>
                <a:lnTo>
                  <a:pt x="0" y="5169740"/>
                </a:lnTo>
                <a:lnTo>
                  <a:pt x="0" y="0"/>
                </a:lnTo>
                <a:close/>
              </a:path>
            </a:pathLst>
          </a:custGeom>
          <a:blipFill>
            <a:blip r:embed="rId3"/>
            <a:stretch>
              <a:fillRect l="0" t="0" r="0" b="0"/>
            </a:stretch>
          </a:blipFill>
        </p:spPr>
      </p:sp>
      <p:sp>
        <p:nvSpPr>
          <p:cNvPr name="TextBox 4" id="4"/>
          <p:cNvSpPr txBox="true"/>
          <p:nvPr/>
        </p:nvSpPr>
        <p:spPr>
          <a:xfrm rot="0">
            <a:off x="295176" y="-148508"/>
            <a:ext cx="17263867" cy="1673589"/>
          </a:xfrm>
          <a:prstGeom prst="rect">
            <a:avLst/>
          </a:prstGeom>
        </p:spPr>
        <p:txBody>
          <a:bodyPr anchor="t" rtlCol="false" tIns="0" lIns="0" bIns="0" rIns="0">
            <a:spAutoFit/>
          </a:bodyPr>
          <a:lstStyle/>
          <a:p>
            <a:pPr algn="ctr">
              <a:lnSpc>
                <a:spcPts val="6390"/>
              </a:lnSpc>
            </a:pPr>
            <a:r>
              <a:rPr lang="en-US" sz="4630" spc="18">
                <a:solidFill>
                  <a:srgbClr val="231F20"/>
                </a:solidFill>
                <a:latin typeface="Calibri (MS) Bold"/>
              </a:rPr>
              <a:t>YEARLY ANALYSIS:</a:t>
            </a:r>
          </a:p>
          <a:p>
            <a:pPr algn="ctr">
              <a:lnSpc>
                <a:spcPts val="6390"/>
              </a:lnSpc>
            </a:pPr>
            <a:r>
              <a:rPr lang="en-US" sz="4630" spc="18">
                <a:solidFill>
                  <a:srgbClr val="231F20"/>
                </a:solidFill>
                <a:latin typeface="Calibri (MS) Bold"/>
              </a:rPr>
              <a:t> MONTHLY COUNT OF INJURIES AND FATALITIES (2019)</a:t>
            </a:r>
          </a:p>
        </p:txBody>
      </p:sp>
      <p:sp>
        <p:nvSpPr>
          <p:cNvPr name="TextBox 5" id="5"/>
          <p:cNvSpPr txBox="true"/>
          <p:nvPr/>
        </p:nvSpPr>
        <p:spPr>
          <a:xfrm rot="0">
            <a:off x="538330" y="7350639"/>
            <a:ext cx="16720970" cy="2810467"/>
          </a:xfrm>
          <a:prstGeom prst="rect">
            <a:avLst/>
          </a:prstGeom>
        </p:spPr>
        <p:txBody>
          <a:bodyPr anchor="t" rtlCol="false" tIns="0" lIns="0" bIns="0" rIns="0">
            <a:spAutoFit/>
          </a:bodyPr>
          <a:lstStyle/>
          <a:p>
            <a:pPr algn="l">
              <a:lnSpc>
                <a:spcPts val="1689"/>
              </a:lnSpc>
            </a:pPr>
          </a:p>
          <a:p>
            <a:pPr algn="l" marL="588131" indent="-294066" lvl="1">
              <a:lnSpc>
                <a:spcPts val="3759"/>
              </a:lnSpc>
              <a:buFont typeface="Arial"/>
              <a:buChar char="•"/>
            </a:pPr>
            <a:r>
              <a:rPr lang="en-US" sz="2724" spc="24">
                <a:solidFill>
                  <a:srgbClr val="231F20"/>
                </a:solidFill>
                <a:latin typeface="Calibri (MS)"/>
              </a:rPr>
              <a:t>The highest count of injuries was observed in June, followed by May, July, Aug, and Sep, while the lowest count was recorded in February. </a:t>
            </a:r>
          </a:p>
          <a:p>
            <a:pPr algn="l" marL="588131" indent="-294066" lvl="1">
              <a:lnSpc>
                <a:spcPts val="3759"/>
              </a:lnSpc>
              <a:buFont typeface="Arial"/>
              <a:buChar char="•"/>
            </a:pPr>
            <a:r>
              <a:rPr lang="en-US" sz="2724" spc="24">
                <a:solidFill>
                  <a:srgbClr val="000000"/>
                </a:solidFill>
                <a:latin typeface="Calibri (MS)"/>
              </a:rPr>
              <a:t>Fatalities were highest in Dec, followed by Jan, and were prevalent in nearly all months. However, they were lowest in Feb</a:t>
            </a:r>
          </a:p>
          <a:p>
            <a:pPr algn="l">
              <a:lnSpc>
                <a:spcPts val="3759"/>
              </a:lnSpc>
            </a:pPr>
          </a:p>
          <a:p>
            <a:pPr algn="l">
              <a:lnSpc>
                <a:spcPts val="1689"/>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722619"/>
            <a:ext cx="9144000" cy="5252357"/>
          </a:xfrm>
          <a:custGeom>
            <a:avLst/>
            <a:gdLst/>
            <a:ahLst/>
            <a:cxnLst/>
            <a:rect r="r" b="b" t="t" l="l"/>
            <a:pathLst>
              <a:path h="5252357" w="9144000">
                <a:moveTo>
                  <a:pt x="0" y="0"/>
                </a:moveTo>
                <a:lnTo>
                  <a:pt x="9144000" y="0"/>
                </a:lnTo>
                <a:lnTo>
                  <a:pt x="9144000" y="5252358"/>
                </a:lnTo>
                <a:lnTo>
                  <a:pt x="0" y="5252358"/>
                </a:lnTo>
                <a:lnTo>
                  <a:pt x="0" y="0"/>
                </a:lnTo>
                <a:close/>
              </a:path>
            </a:pathLst>
          </a:custGeom>
          <a:blipFill>
            <a:blip r:embed="rId2"/>
            <a:stretch>
              <a:fillRect l="0" t="0" r="0" b="0"/>
            </a:stretch>
          </a:blipFill>
        </p:spPr>
      </p:sp>
      <p:sp>
        <p:nvSpPr>
          <p:cNvPr name="Freeform 3" id="3"/>
          <p:cNvSpPr/>
          <p:nvPr/>
        </p:nvSpPr>
        <p:spPr>
          <a:xfrm flipH="false" flipV="false" rot="0">
            <a:off x="9144000" y="1801179"/>
            <a:ext cx="8983011" cy="5095238"/>
          </a:xfrm>
          <a:custGeom>
            <a:avLst/>
            <a:gdLst/>
            <a:ahLst/>
            <a:cxnLst/>
            <a:rect r="r" b="b" t="t" l="l"/>
            <a:pathLst>
              <a:path h="5095238" w="8983011">
                <a:moveTo>
                  <a:pt x="0" y="0"/>
                </a:moveTo>
                <a:lnTo>
                  <a:pt x="8983011" y="0"/>
                </a:lnTo>
                <a:lnTo>
                  <a:pt x="8983011" y="5095238"/>
                </a:lnTo>
                <a:lnTo>
                  <a:pt x="0" y="5095238"/>
                </a:lnTo>
                <a:lnTo>
                  <a:pt x="0" y="0"/>
                </a:lnTo>
                <a:close/>
              </a:path>
            </a:pathLst>
          </a:custGeom>
          <a:blipFill>
            <a:blip r:embed="rId3"/>
            <a:stretch>
              <a:fillRect l="0" t="0" r="0" b="0"/>
            </a:stretch>
          </a:blipFill>
        </p:spPr>
      </p:sp>
      <p:sp>
        <p:nvSpPr>
          <p:cNvPr name="TextBox 4" id="4"/>
          <p:cNvSpPr txBox="true"/>
          <p:nvPr/>
        </p:nvSpPr>
        <p:spPr>
          <a:xfrm rot="0">
            <a:off x="295176" y="-148508"/>
            <a:ext cx="17263867" cy="1673589"/>
          </a:xfrm>
          <a:prstGeom prst="rect">
            <a:avLst/>
          </a:prstGeom>
        </p:spPr>
        <p:txBody>
          <a:bodyPr anchor="t" rtlCol="false" tIns="0" lIns="0" bIns="0" rIns="0">
            <a:spAutoFit/>
          </a:bodyPr>
          <a:lstStyle/>
          <a:p>
            <a:pPr algn="ctr">
              <a:lnSpc>
                <a:spcPts val="6390"/>
              </a:lnSpc>
            </a:pPr>
            <a:r>
              <a:rPr lang="en-US" sz="4630" spc="18">
                <a:solidFill>
                  <a:srgbClr val="231F20"/>
                </a:solidFill>
                <a:latin typeface="Calibri (MS) Bold"/>
              </a:rPr>
              <a:t>YEARLY ANALYSIS:</a:t>
            </a:r>
          </a:p>
          <a:p>
            <a:pPr algn="ctr">
              <a:lnSpc>
                <a:spcPts val="6390"/>
              </a:lnSpc>
            </a:pPr>
            <a:r>
              <a:rPr lang="en-US" sz="4630" spc="18">
                <a:solidFill>
                  <a:srgbClr val="231F20"/>
                </a:solidFill>
                <a:latin typeface="Calibri (MS) Bold"/>
              </a:rPr>
              <a:t> MONTHLY COUNT OF INJURIES AND FATALITIES (2020)</a:t>
            </a:r>
          </a:p>
        </p:txBody>
      </p:sp>
      <p:sp>
        <p:nvSpPr>
          <p:cNvPr name="TextBox 5" id="5"/>
          <p:cNvSpPr txBox="true"/>
          <p:nvPr/>
        </p:nvSpPr>
        <p:spPr>
          <a:xfrm rot="0">
            <a:off x="295176" y="7371213"/>
            <a:ext cx="16720970" cy="2334217"/>
          </a:xfrm>
          <a:prstGeom prst="rect">
            <a:avLst/>
          </a:prstGeom>
        </p:spPr>
        <p:txBody>
          <a:bodyPr anchor="t" rtlCol="false" tIns="0" lIns="0" bIns="0" rIns="0">
            <a:spAutoFit/>
          </a:bodyPr>
          <a:lstStyle/>
          <a:p>
            <a:pPr algn="l">
              <a:lnSpc>
                <a:spcPts val="1689"/>
              </a:lnSpc>
            </a:pPr>
          </a:p>
          <a:p>
            <a:pPr algn="l" marL="588131" indent="-294066" lvl="1">
              <a:lnSpc>
                <a:spcPts val="3759"/>
              </a:lnSpc>
              <a:buFont typeface="Arial"/>
              <a:buChar char="•"/>
            </a:pPr>
            <a:r>
              <a:rPr lang="en-US" sz="2724" spc="24">
                <a:solidFill>
                  <a:srgbClr val="231F20"/>
                </a:solidFill>
                <a:latin typeface="Calibri (MS)"/>
              </a:rPr>
              <a:t>The highest count of injuries was observed in Aug, followed by Sep, July and Oct, while the lowest count was recorded in April .</a:t>
            </a:r>
          </a:p>
          <a:p>
            <a:pPr algn="l" marL="588131" indent="-294066" lvl="1">
              <a:lnSpc>
                <a:spcPts val="3759"/>
              </a:lnSpc>
              <a:buFont typeface="Arial"/>
              <a:buChar char="•"/>
            </a:pPr>
            <a:r>
              <a:rPr lang="en-US" sz="2724" spc="24">
                <a:solidFill>
                  <a:srgbClr val="000000"/>
                </a:solidFill>
                <a:latin typeface="Calibri (MS)"/>
              </a:rPr>
              <a:t>Fatalities were highest in Sep followed by June, Nov, Oct, while the lowest count was recorded in March.</a:t>
            </a:r>
          </a:p>
          <a:p>
            <a:pPr algn="l">
              <a:lnSpc>
                <a:spcPts val="3759"/>
              </a:lnSpc>
            </a:pPr>
          </a:p>
          <a:p>
            <a:pPr algn="l">
              <a:lnSpc>
                <a:spcPts val="1689"/>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144000" y="1959039"/>
            <a:ext cx="8799608" cy="4995743"/>
          </a:xfrm>
          <a:custGeom>
            <a:avLst/>
            <a:gdLst/>
            <a:ahLst/>
            <a:cxnLst/>
            <a:rect r="r" b="b" t="t" l="l"/>
            <a:pathLst>
              <a:path h="4995743" w="8799608">
                <a:moveTo>
                  <a:pt x="0" y="0"/>
                </a:moveTo>
                <a:lnTo>
                  <a:pt x="8799608" y="0"/>
                </a:lnTo>
                <a:lnTo>
                  <a:pt x="8799608" y="4995743"/>
                </a:lnTo>
                <a:lnTo>
                  <a:pt x="0" y="4995743"/>
                </a:lnTo>
                <a:lnTo>
                  <a:pt x="0" y="0"/>
                </a:lnTo>
                <a:close/>
              </a:path>
            </a:pathLst>
          </a:custGeom>
          <a:blipFill>
            <a:blip r:embed="rId2"/>
            <a:stretch>
              <a:fillRect l="0" t="0" r="0" b="0"/>
            </a:stretch>
          </a:blipFill>
        </p:spPr>
      </p:sp>
      <p:sp>
        <p:nvSpPr>
          <p:cNvPr name="Freeform 3" id="3"/>
          <p:cNvSpPr/>
          <p:nvPr/>
        </p:nvSpPr>
        <p:spPr>
          <a:xfrm flipH="false" flipV="false" rot="0">
            <a:off x="245185" y="2057026"/>
            <a:ext cx="9039504" cy="4804079"/>
          </a:xfrm>
          <a:custGeom>
            <a:avLst/>
            <a:gdLst/>
            <a:ahLst/>
            <a:cxnLst/>
            <a:rect r="r" b="b" t="t" l="l"/>
            <a:pathLst>
              <a:path h="4804079" w="9039504">
                <a:moveTo>
                  <a:pt x="0" y="0"/>
                </a:moveTo>
                <a:lnTo>
                  <a:pt x="9039504" y="0"/>
                </a:lnTo>
                <a:lnTo>
                  <a:pt x="9039504" y="4804079"/>
                </a:lnTo>
                <a:lnTo>
                  <a:pt x="0" y="4804079"/>
                </a:lnTo>
                <a:lnTo>
                  <a:pt x="0" y="0"/>
                </a:lnTo>
                <a:close/>
              </a:path>
            </a:pathLst>
          </a:custGeom>
          <a:blipFill>
            <a:blip r:embed="rId3"/>
            <a:stretch>
              <a:fillRect l="0" t="0" r="-5589" b="0"/>
            </a:stretch>
          </a:blipFill>
        </p:spPr>
      </p:sp>
      <p:sp>
        <p:nvSpPr>
          <p:cNvPr name="TextBox 4" id="4"/>
          <p:cNvSpPr txBox="true"/>
          <p:nvPr/>
        </p:nvSpPr>
        <p:spPr>
          <a:xfrm rot="0">
            <a:off x="295176" y="-148508"/>
            <a:ext cx="17263867" cy="1673589"/>
          </a:xfrm>
          <a:prstGeom prst="rect">
            <a:avLst/>
          </a:prstGeom>
        </p:spPr>
        <p:txBody>
          <a:bodyPr anchor="t" rtlCol="false" tIns="0" lIns="0" bIns="0" rIns="0">
            <a:spAutoFit/>
          </a:bodyPr>
          <a:lstStyle/>
          <a:p>
            <a:pPr algn="ctr">
              <a:lnSpc>
                <a:spcPts val="6390"/>
              </a:lnSpc>
            </a:pPr>
            <a:r>
              <a:rPr lang="en-US" sz="4630" spc="18">
                <a:solidFill>
                  <a:srgbClr val="231F20"/>
                </a:solidFill>
                <a:latin typeface="Calibri (MS) Bold"/>
              </a:rPr>
              <a:t>YEARLY ANALYSIS:</a:t>
            </a:r>
          </a:p>
          <a:p>
            <a:pPr algn="ctr">
              <a:lnSpc>
                <a:spcPts val="6390"/>
              </a:lnSpc>
            </a:pPr>
            <a:r>
              <a:rPr lang="en-US" sz="4630" spc="18">
                <a:solidFill>
                  <a:srgbClr val="231F20"/>
                </a:solidFill>
                <a:latin typeface="Calibri (MS) Bold"/>
              </a:rPr>
              <a:t> MONTHLY COUNT OF INJURIES AND FATALITIES (2021)</a:t>
            </a:r>
          </a:p>
        </p:txBody>
      </p:sp>
      <p:sp>
        <p:nvSpPr>
          <p:cNvPr name="TextBox 5" id="5"/>
          <p:cNvSpPr txBox="true"/>
          <p:nvPr/>
        </p:nvSpPr>
        <p:spPr>
          <a:xfrm rot="0">
            <a:off x="538330" y="7350639"/>
            <a:ext cx="16720970" cy="2334217"/>
          </a:xfrm>
          <a:prstGeom prst="rect">
            <a:avLst/>
          </a:prstGeom>
        </p:spPr>
        <p:txBody>
          <a:bodyPr anchor="t" rtlCol="false" tIns="0" lIns="0" bIns="0" rIns="0">
            <a:spAutoFit/>
          </a:bodyPr>
          <a:lstStyle/>
          <a:p>
            <a:pPr algn="l">
              <a:lnSpc>
                <a:spcPts val="1689"/>
              </a:lnSpc>
            </a:pPr>
          </a:p>
          <a:p>
            <a:pPr algn="l" marL="588131" indent="-294066" lvl="1">
              <a:lnSpc>
                <a:spcPts val="3759"/>
              </a:lnSpc>
              <a:buFont typeface="Arial"/>
              <a:buChar char="•"/>
            </a:pPr>
            <a:r>
              <a:rPr lang="en-US" sz="2724" spc="24">
                <a:solidFill>
                  <a:srgbClr val="231F20"/>
                </a:solidFill>
                <a:latin typeface="Calibri (MS)"/>
              </a:rPr>
              <a:t>The highest count of injuries was observed in June, followed by May and Oct, while the lowest count was recorded in Feb.</a:t>
            </a:r>
          </a:p>
          <a:p>
            <a:pPr algn="l" marL="588131" indent="-294066" lvl="1">
              <a:lnSpc>
                <a:spcPts val="3759"/>
              </a:lnSpc>
              <a:buFont typeface="Arial"/>
              <a:buChar char="•"/>
            </a:pPr>
            <a:r>
              <a:rPr lang="en-US" sz="2724" spc="24">
                <a:solidFill>
                  <a:srgbClr val="000000"/>
                </a:solidFill>
                <a:latin typeface="Calibri (MS)"/>
              </a:rPr>
              <a:t>Fatalities were highest in May, Oct while the lowest count was recorded in Feb.</a:t>
            </a:r>
          </a:p>
          <a:p>
            <a:pPr algn="l">
              <a:lnSpc>
                <a:spcPts val="3759"/>
              </a:lnSpc>
            </a:pPr>
          </a:p>
          <a:p>
            <a:pPr algn="l">
              <a:lnSpc>
                <a:spcPts val="1689"/>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028700" y="1952425"/>
            <a:ext cx="5750608" cy="5750608"/>
          </a:xfrm>
          <a:custGeom>
            <a:avLst/>
            <a:gdLst/>
            <a:ahLst/>
            <a:cxnLst/>
            <a:rect r="r" b="b" t="t" l="l"/>
            <a:pathLst>
              <a:path h="5750608" w="5750608">
                <a:moveTo>
                  <a:pt x="0" y="0"/>
                </a:moveTo>
                <a:lnTo>
                  <a:pt x="5750608" y="0"/>
                </a:lnTo>
                <a:lnTo>
                  <a:pt x="5750608" y="5750608"/>
                </a:lnTo>
                <a:lnTo>
                  <a:pt x="0" y="5750608"/>
                </a:lnTo>
                <a:lnTo>
                  <a:pt x="0" y="0"/>
                </a:lnTo>
                <a:close/>
              </a:path>
            </a:pathLst>
          </a:custGeom>
          <a:blipFill>
            <a:blip r:embed="rId2"/>
            <a:stretch>
              <a:fillRect l="0" t="0" r="0" b="0"/>
            </a:stretch>
          </a:blipFill>
        </p:spPr>
      </p:sp>
      <p:sp>
        <p:nvSpPr>
          <p:cNvPr name="TextBox 3" id="3"/>
          <p:cNvSpPr txBox="true"/>
          <p:nvPr/>
        </p:nvSpPr>
        <p:spPr>
          <a:xfrm rot="0">
            <a:off x="3698976" y="126174"/>
            <a:ext cx="11259372" cy="1240645"/>
          </a:xfrm>
          <a:prstGeom prst="rect">
            <a:avLst/>
          </a:prstGeom>
        </p:spPr>
        <p:txBody>
          <a:bodyPr anchor="t" rtlCol="false" tIns="0" lIns="0" bIns="0" rIns="0">
            <a:spAutoFit/>
          </a:bodyPr>
          <a:lstStyle/>
          <a:p>
            <a:pPr algn="ctr">
              <a:lnSpc>
                <a:spcPts val="9055"/>
              </a:lnSpc>
            </a:pPr>
            <a:r>
              <a:rPr lang="en-US" sz="6561" spc="59">
                <a:solidFill>
                  <a:srgbClr val="231F20"/>
                </a:solidFill>
                <a:latin typeface="Calibri (MS) Bold"/>
              </a:rPr>
              <a:t>OBJECTIVE</a:t>
            </a:r>
          </a:p>
        </p:txBody>
      </p:sp>
      <p:sp>
        <p:nvSpPr>
          <p:cNvPr name="TextBox 4" id="4"/>
          <p:cNvSpPr txBox="true"/>
          <p:nvPr/>
        </p:nvSpPr>
        <p:spPr>
          <a:xfrm rot="0">
            <a:off x="7151069" y="2489447"/>
            <a:ext cx="10549071" cy="4607603"/>
          </a:xfrm>
          <a:prstGeom prst="rect">
            <a:avLst/>
          </a:prstGeom>
        </p:spPr>
        <p:txBody>
          <a:bodyPr anchor="t" rtlCol="false" tIns="0" lIns="0" bIns="0" rIns="0">
            <a:spAutoFit/>
          </a:bodyPr>
          <a:lstStyle/>
          <a:p>
            <a:pPr algn="just">
              <a:lnSpc>
                <a:spcPts val="3669"/>
              </a:lnSpc>
            </a:pPr>
            <a:r>
              <a:rPr lang="en-US" sz="2659" spc="10">
                <a:solidFill>
                  <a:srgbClr val="231F20"/>
                </a:solidFill>
                <a:latin typeface="Calibri (MS)"/>
              </a:rPr>
              <a:t>The objective of our analysis is to delve into the data surrounding Motor Vehicle Collisions happened during 2018-2021 in New York City with the aim of identify high-risk areas, collision hotspots, examining temporal trends to uncover patterns and variations in collision rates over different time periods.</a:t>
            </a:r>
          </a:p>
          <a:p>
            <a:pPr algn="just">
              <a:lnSpc>
                <a:spcPts val="3669"/>
              </a:lnSpc>
            </a:pPr>
          </a:p>
          <a:p>
            <a:pPr algn="just">
              <a:lnSpc>
                <a:spcPts val="3669"/>
              </a:lnSpc>
            </a:pPr>
            <a:r>
              <a:rPr lang="en-US" sz="2659" spc="10">
                <a:solidFill>
                  <a:srgbClr val="231F20"/>
                </a:solidFill>
                <a:latin typeface="Calibri (MS)"/>
              </a:rPr>
              <a:t>Through this analysis, insights will be delivered to stakeholders, including city planners, policymakers, and law enforcement agencies to inform targeted interventions and safety initiatives.</a:t>
            </a:r>
          </a:p>
          <a:p>
            <a:pPr algn="just">
              <a:lnSpc>
                <a:spcPts val="3531"/>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899674" y="690643"/>
            <a:ext cx="5154120" cy="4616053"/>
          </a:xfrm>
          <a:custGeom>
            <a:avLst/>
            <a:gdLst/>
            <a:ahLst/>
            <a:cxnLst/>
            <a:rect r="r" b="b" t="t" l="l"/>
            <a:pathLst>
              <a:path h="4616053" w="5154120">
                <a:moveTo>
                  <a:pt x="0" y="0"/>
                </a:moveTo>
                <a:lnTo>
                  <a:pt x="5154120" y="0"/>
                </a:lnTo>
                <a:lnTo>
                  <a:pt x="5154120" y="4616053"/>
                </a:lnTo>
                <a:lnTo>
                  <a:pt x="0" y="4616053"/>
                </a:lnTo>
                <a:lnTo>
                  <a:pt x="0" y="0"/>
                </a:lnTo>
                <a:close/>
              </a:path>
            </a:pathLst>
          </a:custGeom>
          <a:blipFill>
            <a:blip r:embed="rId2"/>
            <a:stretch>
              <a:fillRect l="0" t="0" r="0" b="0"/>
            </a:stretch>
          </a:blipFill>
        </p:spPr>
      </p:sp>
      <p:sp>
        <p:nvSpPr>
          <p:cNvPr name="Freeform 3" id="3"/>
          <p:cNvSpPr/>
          <p:nvPr/>
        </p:nvSpPr>
        <p:spPr>
          <a:xfrm flipH="false" flipV="false" rot="0">
            <a:off x="331919" y="5459833"/>
            <a:ext cx="5184998" cy="4572484"/>
          </a:xfrm>
          <a:custGeom>
            <a:avLst/>
            <a:gdLst/>
            <a:ahLst/>
            <a:cxnLst/>
            <a:rect r="r" b="b" t="t" l="l"/>
            <a:pathLst>
              <a:path h="4572484" w="5184998">
                <a:moveTo>
                  <a:pt x="0" y="0"/>
                </a:moveTo>
                <a:lnTo>
                  <a:pt x="5184998" y="0"/>
                </a:lnTo>
                <a:lnTo>
                  <a:pt x="5184998" y="4572484"/>
                </a:lnTo>
                <a:lnTo>
                  <a:pt x="0" y="4572484"/>
                </a:lnTo>
                <a:lnTo>
                  <a:pt x="0" y="0"/>
                </a:lnTo>
                <a:close/>
              </a:path>
            </a:pathLst>
          </a:custGeom>
          <a:blipFill>
            <a:blip r:embed="rId3"/>
            <a:stretch>
              <a:fillRect l="0" t="0" r="0" b="0"/>
            </a:stretch>
          </a:blipFill>
        </p:spPr>
      </p:sp>
      <p:sp>
        <p:nvSpPr>
          <p:cNvPr name="Freeform 4" id="4"/>
          <p:cNvSpPr/>
          <p:nvPr/>
        </p:nvSpPr>
        <p:spPr>
          <a:xfrm flipH="false" flipV="false" rot="0">
            <a:off x="502280" y="831439"/>
            <a:ext cx="5014637" cy="4334460"/>
          </a:xfrm>
          <a:custGeom>
            <a:avLst/>
            <a:gdLst/>
            <a:ahLst/>
            <a:cxnLst/>
            <a:rect r="r" b="b" t="t" l="l"/>
            <a:pathLst>
              <a:path h="4334460" w="5014637">
                <a:moveTo>
                  <a:pt x="0" y="0"/>
                </a:moveTo>
                <a:lnTo>
                  <a:pt x="5014637" y="0"/>
                </a:lnTo>
                <a:lnTo>
                  <a:pt x="5014637" y="4334461"/>
                </a:lnTo>
                <a:lnTo>
                  <a:pt x="0" y="4334461"/>
                </a:lnTo>
                <a:lnTo>
                  <a:pt x="0" y="0"/>
                </a:lnTo>
                <a:close/>
              </a:path>
            </a:pathLst>
          </a:custGeom>
          <a:blipFill>
            <a:blip r:embed="rId4"/>
            <a:stretch>
              <a:fillRect l="0" t="0" r="0" b="0"/>
            </a:stretch>
          </a:blipFill>
        </p:spPr>
      </p:sp>
      <p:sp>
        <p:nvSpPr>
          <p:cNvPr name="Freeform 5" id="5"/>
          <p:cNvSpPr/>
          <p:nvPr/>
        </p:nvSpPr>
        <p:spPr>
          <a:xfrm flipH="false" flipV="false" rot="0">
            <a:off x="5899674" y="5459833"/>
            <a:ext cx="5114511" cy="4572484"/>
          </a:xfrm>
          <a:custGeom>
            <a:avLst/>
            <a:gdLst/>
            <a:ahLst/>
            <a:cxnLst/>
            <a:rect r="r" b="b" t="t" l="l"/>
            <a:pathLst>
              <a:path h="4572484" w="5114511">
                <a:moveTo>
                  <a:pt x="0" y="0"/>
                </a:moveTo>
                <a:lnTo>
                  <a:pt x="5114511" y="0"/>
                </a:lnTo>
                <a:lnTo>
                  <a:pt x="5114511" y="4572484"/>
                </a:lnTo>
                <a:lnTo>
                  <a:pt x="0" y="4572484"/>
                </a:lnTo>
                <a:lnTo>
                  <a:pt x="0" y="0"/>
                </a:lnTo>
                <a:close/>
              </a:path>
            </a:pathLst>
          </a:custGeom>
          <a:blipFill>
            <a:blip r:embed="rId5"/>
            <a:stretch>
              <a:fillRect l="0" t="0" r="0" b="0"/>
            </a:stretch>
          </a:blipFill>
        </p:spPr>
      </p:sp>
      <p:sp>
        <p:nvSpPr>
          <p:cNvPr name="TextBox 6" id="6"/>
          <p:cNvSpPr txBox="true"/>
          <p:nvPr/>
        </p:nvSpPr>
        <p:spPr>
          <a:xfrm rot="0">
            <a:off x="295176" y="-148508"/>
            <a:ext cx="17263867" cy="869589"/>
          </a:xfrm>
          <a:prstGeom prst="rect">
            <a:avLst/>
          </a:prstGeom>
        </p:spPr>
        <p:txBody>
          <a:bodyPr anchor="t" rtlCol="false" tIns="0" lIns="0" bIns="0" rIns="0">
            <a:spAutoFit/>
          </a:bodyPr>
          <a:lstStyle/>
          <a:p>
            <a:pPr algn="ctr">
              <a:lnSpc>
                <a:spcPts val="6390"/>
              </a:lnSpc>
            </a:pPr>
            <a:r>
              <a:rPr lang="en-US" sz="4630" spc="18">
                <a:solidFill>
                  <a:srgbClr val="231F20"/>
                </a:solidFill>
                <a:latin typeface="Calibri (MS) Bold"/>
              </a:rPr>
              <a:t>TOP CONTRIBUTING FACTOR VEHICLE </a:t>
            </a:r>
          </a:p>
        </p:txBody>
      </p:sp>
      <p:sp>
        <p:nvSpPr>
          <p:cNvPr name="TextBox 7" id="7"/>
          <p:cNvSpPr txBox="true"/>
          <p:nvPr/>
        </p:nvSpPr>
        <p:spPr>
          <a:xfrm rot="0">
            <a:off x="11211883" y="1066421"/>
            <a:ext cx="6746928" cy="2545461"/>
          </a:xfrm>
          <a:prstGeom prst="rect">
            <a:avLst/>
          </a:prstGeom>
        </p:spPr>
        <p:txBody>
          <a:bodyPr anchor="t" rtlCol="false" tIns="0" lIns="0" bIns="0" rIns="0">
            <a:spAutoFit/>
          </a:bodyPr>
          <a:lstStyle/>
          <a:p>
            <a:pPr algn="l">
              <a:lnSpc>
                <a:spcPts val="3311"/>
              </a:lnSpc>
            </a:pPr>
          </a:p>
          <a:p>
            <a:pPr algn="l" marL="518160" indent="-259080" lvl="1">
              <a:lnSpc>
                <a:spcPts val="3311"/>
              </a:lnSpc>
              <a:buFont typeface="Arial"/>
              <a:buChar char="•"/>
            </a:pPr>
            <a:r>
              <a:rPr lang="en-US" sz="2400" spc="21">
                <a:solidFill>
                  <a:srgbClr val="231F20"/>
                </a:solidFill>
                <a:latin typeface="Calibri (MS)"/>
              </a:rPr>
              <a:t>The top contributing factors to collisions across all years were driver inattention/distraction, following too closely, and failure to yield right of way.</a:t>
            </a:r>
          </a:p>
          <a:p>
            <a:pPr algn="l">
              <a:lnSpc>
                <a:spcPts val="3311"/>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5176" y="652410"/>
            <a:ext cx="8814827" cy="6584216"/>
          </a:xfrm>
          <a:custGeom>
            <a:avLst/>
            <a:gdLst/>
            <a:ahLst/>
            <a:cxnLst/>
            <a:rect r="r" b="b" t="t" l="l"/>
            <a:pathLst>
              <a:path h="6584216" w="8814827">
                <a:moveTo>
                  <a:pt x="0" y="0"/>
                </a:moveTo>
                <a:lnTo>
                  <a:pt x="8814827" y="0"/>
                </a:lnTo>
                <a:lnTo>
                  <a:pt x="8814827" y="6584216"/>
                </a:lnTo>
                <a:lnTo>
                  <a:pt x="0" y="6584216"/>
                </a:lnTo>
                <a:lnTo>
                  <a:pt x="0" y="0"/>
                </a:lnTo>
                <a:close/>
              </a:path>
            </a:pathLst>
          </a:custGeom>
          <a:blipFill>
            <a:blip r:embed="rId2"/>
            <a:stretch>
              <a:fillRect l="0" t="0" r="0" b="0"/>
            </a:stretch>
          </a:blipFill>
        </p:spPr>
      </p:sp>
      <p:sp>
        <p:nvSpPr>
          <p:cNvPr name="Freeform 3" id="3"/>
          <p:cNvSpPr/>
          <p:nvPr/>
        </p:nvSpPr>
        <p:spPr>
          <a:xfrm flipH="false" flipV="false" rot="0">
            <a:off x="9370318" y="3380293"/>
            <a:ext cx="8625974" cy="6325083"/>
          </a:xfrm>
          <a:custGeom>
            <a:avLst/>
            <a:gdLst/>
            <a:ahLst/>
            <a:cxnLst/>
            <a:rect r="r" b="b" t="t" l="l"/>
            <a:pathLst>
              <a:path h="6325083" w="8625974">
                <a:moveTo>
                  <a:pt x="0" y="0"/>
                </a:moveTo>
                <a:lnTo>
                  <a:pt x="8625974" y="0"/>
                </a:lnTo>
                <a:lnTo>
                  <a:pt x="8625974" y="6325083"/>
                </a:lnTo>
                <a:lnTo>
                  <a:pt x="0" y="6325083"/>
                </a:lnTo>
                <a:lnTo>
                  <a:pt x="0" y="0"/>
                </a:lnTo>
                <a:close/>
              </a:path>
            </a:pathLst>
          </a:custGeom>
          <a:blipFill>
            <a:blip r:embed="rId3"/>
            <a:stretch>
              <a:fillRect l="0" t="0" r="0" b="0"/>
            </a:stretch>
          </a:blipFill>
        </p:spPr>
      </p:sp>
      <p:sp>
        <p:nvSpPr>
          <p:cNvPr name="TextBox 4" id="4"/>
          <p:cNvSpPr txBox="true"/>
          <p:nvPr/>
        </p:nvSpPr>
        <p:spPr>
          <a:xfrm rot="0">
            <a:off x="295176" y="-138983"/>
            <a:ext cx="17263867" cy="791393"/>
          </a:xfrm>
          <a:prstGeom prst="rect">
            <a:avLst/>
          </a:prstGeom>
        </p:spPr>
        <p:txBody>
          <a:bodyPr anchor="t" rtlCol="false" tIns="0" lIns="0" bIns="0" rIns="0">
            <a:spAutoFit/>
          </a:bodyPr>
          <a:lstStyle/>
          <a:p>
            <a:pPr algn="ctr">
              <a:lnSpc>
                <a:spcPts val="5700"/>
              </a:lnSpc>
            </a:pPr>
            <a:r>
              <a:rPr lang="en-US" sz="4130" spc="16">
                <a:solidFill>
                  <a:srgbClr val="231F20"/>
                </a:solidFill>
                <a:latin typeface="Calibri (MS) Bold"/>
              </a:rPr>
              <a:t>DISTRIBUTION OF COLLISIONS BY DAY OF THE WEEK AND HOUR OF THE DAY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5176" y="820377"/>
            <a:ext cx="8385456" cy="6070674"/>
          </a:xfrm>
          <a:custGeom>
            <a:avLst/>
            <a:gdLst/>
            <a:ahLst/>
            <a:cxnLst/>
            <a:rect r="r" b="b" t="t" l="l"/>
            <a:pathLst>
              <a:path h="6070674" w="8385456">
                <a:moveTo>
                  <a:pt x="0" y="0"/>
                </a:moveTo>
                <a:lnTo>
                  <a:pt x="8385456" y="0"/>
                </a:lnTo>
                <a:lnTo>
                  <a:pt x="8385456" y="6070674"/>
                </a:lnTo>
                <a:lnTo>
                  <a:pt x="0" y="6070674"/>
                </a:lnTo>
                <a:lnTo>
                  <a:pt x="0" y="0"/>
                </a:lnTo>
                <a:close/>
              </a:path>
            </a:pathLst>
          </a:custGeom>
          <a:blipFill>
            <a:blip r:embed="rId2"/>
            <a:stretch>
              <a:fillRect l="0" t="0" r="0" b="0"/>
            </a:stretch>
          </a:blipFill>
        </p:spPr>
      </p:sp>
      <p:sp>
        <p:nvSpPr>
          <p:cNvPr name="Freeform 3" id="3"/>
          <p:cNvSpPr/>
          <p:nvPr/>
        </p:nvSpPr>
        <p:spPr>
          <a:xfrm flipH="false" flipV="false" rot="0">
            <a:off x="9199134" y="3225649"/>
            <a:ext cx="8762536" cy="6326913"/>
          </a:xfrm>
          <a:custGeom>
            <a:avLst/>
            <a:gdLst/>
            <a:ahLst/>
            <a:cxnLst/>
            <a:rect r="r" b="b" t="t" l="l"/>
            <a:pathLst>
              <a:path h="6326913" w="8762536">
                <a:moveTo>
                  <a:pt x="0" y="0"/>
                </a:moveTo>
                <a:lnTo>
                  <a:pt x="8762536" y="0"/>
                </a:lnTo>
                <a:lnTo>
                  <a:pt x="8762536" y="6326913"/>
                </a:lnTo>
                <a:lnTo>
                  <a:pt x="0" y="6326913"/>
                </a:lnTo>
                <a:lnTo>
                  <a:pt x="0" y="0"/>
                </a:lnTo>
                <a:close/>
              </a:path>
            </a:pathLst>
          </a:custGeom>
          <a:blipFill>
            <a:blip r:embed="rId3"/>
            <a:stretch>
              <a:fillRect l="0" t="0" r="0" b="0"/>
            </a:stretch>
          </a:blipFill>
        </p:spPr>
      </p:sp>
      <p:sp>
        <p:nvSpPr>
          <p:cNvPr name="TextBox 4" id="4"/>
          <p:cNvSpPr txBox="true"/>
          <p:nvPr/>
        </p:nvSpPr>
        <p:spPr>
          <a:xfrm rot="0">
            <a:off x="295176" y="-138983"/>
            <a:ext cx="17263867" cy="791393"/>
          </a:xfrm>
          <a:prstGeom prst="rect">
            <a:avLst/>
          </a:prstGeom>
        </p:spPr>
        <p:txBody>
          <a:bodyPr anchor="t" rtlCol="false" tIns="0" lIns="0" bIns="0" rIns="0">
            <a:spAutoFit/>
          </a:bodyPr>
          <a:lstStyle/>
          <a:p>
            <a:pPr algn="ctr">
              <a:lnSpc>
                <a:spcPts val="5700"/>
              </a:lnSpc>
            </a:pPr>
            <a:r>
              <a:rPr lang="en-US" sz="4130" spc="16">
                <a:solidFill>
                  <a:srgbClr val="231F20"/>
                </a:solidFill>
                <a:latin typeface="Calibri (MS) Bold"/>
              </a:rPr>
              <a:t>DISTRIBUTION OF COLLISIONS BY DAY OF THE WEEK AND HOUR OF THE DAY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721081"/>
            <a:ext cx="16397639" cy="7110300"/>
          </a:xfrm>
          <a:custGeom>
            <a:avLst/>
            <a:gdLst/>
            <a:ahLst/>
            <a:cxnLst/>
            <a:rect r="r" b="b" t="t" l="l"/>
            <a:pathLst>
              <a:path h="7110300" w="16397639">
                <a:moveTo>
                  <a:pt x="0" y="0"/>
                </a:moveTo>
                <a:lnTo>
                  <a:pt x="16397639" y="0"/>
                </a:lnTo>
                <a:lnTo>
                  <a:pt x="16397639" y="7110300"/>
                </a:lnTo>
                <a:lnTo>
                  <a:pt x="0" y="7110300"/>
                </a:lnTo>
                <a:lnTo>
                  <a:pt x="0" y="0"/>
                </a:lnTo>
                <a:close/>
              </a:path>
            </a:pathLst>
          </a:custGeom>
          <a:blipFill>
            <a:blip r:embed="rId2"/>
            <a:stretch>
              <a:fillRect l="0" t="-4657" r="0" b="0"/>
            </a:stretch>
          </a:blipFill>
        </p:spPr>
      </p:sp>
      <p:sp>
        <p:nvSpPr>
          <p:cNvPr name="TextBox 3" id="3"/>
          <p:cNvSpPr txBox="true"/>
          <p:nvPr/>
        </p:nvSpPr>
        <p:spPr>
          <a:xfrm rot="0">
            <a:off x="295176" y="-148508"/>
            <a:ext cx="17263867" cy="869589"/>
          </a:xfrm>
          <a:prstGeom prst="rect">
            <a:avLst/>
          </a:prstGeom>
        </p:spPr>
        <p:txBody>
          <a:bodyPr anchor="t" rtlCol="false" tIns="0" lIns="0" bIns="0" rIns="0">
            <a:spAutoFit/>
          </a:bodyPr>
          <a:lstStyle/>
          <a:p>
            <a:pPr algn="ctr">
              <a:lnSpc>
                <a:spcPts val="6390"/>
              </a:lnSpc>
            </a:pPr>
            <a:r>
              <a:rPr lang="en-US" sz="4630" spc="18">
                <a:solidFill>
                  <a:srgbClr val="231F20"/>
                </a:solidFill>
                <a:latin typeface="Calibri (MS) Bold"/>
              </a:rPr>
              <a:t>YEAR-WISE COLLISION COUNTS IN EACH BOROUGH</a:t>
            </a:r>
          </a:p>
        </p:txBody>
      </p:sp>
      <p:sp>
        <p:nvSpPr>
          <p:cNvPr name="TextBox 4" id="4"/>
          <p:cNvSpPr txBox="true"/>
          <p:nvPr/>
        </p:nvSpPr>
        <p:spPr>
          <a:xfrm rot="0">
            <a:off x="400843" y="7384162"/>
            <a:ext cx="17486314" cy="2964561"/>
          </a:xfrm>
          <a:prstGeom prst="rect">
            <a:avLst/>
          </a:prstGeom>
        </p:spPr>
        <p:txBody>
          <a:bodyPr anchor="t" rtlCol="false" tIns="0" lIns="0" bIns="0" rIns="0">
            <a:spAutoFit/>
          </a:bodyPr>
          <a:lstStyle/>
          <a:p>
            <a:pPr algn="l">
              <a:lnSpc>
                <a:spcPts val="3311"/>
              </a:lnSpc>
            </a:pPr>
          </a:p>
          <a:p>
            <a:pPr algn="l" marL="518160" indent="-259080" lvl="1">
              <a:lnSpc>
                <a:spcPts val="3311"/>
              </a:lnSpc>
              <a:buFont typeface="Arial"/>
              <a:buChar char="•"/>
            </a:pPr>
            <a:r>
              <a:rPr lang="en-US" sz="2400" spc="21">
                <a:solidFill>
                  <a:srgbClr val="231F20"/>
                </a:solidFill>
                <a:latin typeface="Calibri (MS)"/>
              </a:rPr>
              <a:t>We observe that each year, collisions are most frequent in Brooklyn, followed by Queens, while Staten Island consistently experiences the lowest number of collisions</a:t>
            </a:r>
          </a:p>
          <a:p>
            <a:pPr algn="l" marL="518160" indent="-259080" lvl="1">
              <a:lnSpc>
                <a:spcPts val="3311"/>
              </a:lnSpc>
              <a:buFont typeface="Arial"/>
              <a:buChar char="•"/>
            </a:pPr>
            <a:r>
              <a:rPr lang="en-US" sz="2400" spc="21">
                <a:solidFill>
                  <a:srgbClr val="231F20"/>
                </a:solidFill>
                <a:latin typeface="Calibri (MS)"/>
              </a:rPr>
              <a:t>Brooklyn, with its highest population density among the boroughs, also records the highest number of collisions. Conversely, Staten Island, with its lower population density, experiences fewer collisions</a:t>
            </a:r>
          </a:p>
          <a:p>
            <a:pPr algn="l" marL="518160" indent="-259080" lvl="1">
              <a:lnSpc>
                <a:spcPts val="3311"/>
              </a:lnSpc>
              <a:buFont typeface="Arial"/>
              <a:buChar char="•"/>
            </a:pPr>
            <a:r>
              <a:rPr lang="en-US" sz="2400" spc="21">
                <a:solidFill>
                  <a:srgbClr val="000000"/>
                </a:solidFill>
                <a:latin typeface="Calibri (MS)"/>
              </a:rPr>
              <a:t>Collision rates are influenced by factors such as population density, road infrastructure, and the enforcement of safety measures. Let’s analyze Brooklyn borough collision details.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5176" y="1028700"/>
            <a:ext cx="8035058" cy="4283305"/>
          </a:xfrm>
          <a:custGeom>
            <a:avLst/>
            <a:gdLst/>
            <a:ahLst/>
            <a:cxnLst/>
            <a:rect r="r" b="b" t="t" l="l"/>
            <a:pathLst>
              <a:path h="4283305" w="8035058">
                <a:moveTo>
                  <a:pt x="0" y="0"/>
                </a:moveTo>
                <a:lnTo>
                  <a:pt x="8035058" y="0"/>
                </a:lnTo>
                <a:lnTo>
                  <a:pt x="8035058" y="4283305"/>
                </a:lnTo>
                <a:lnTo>
                  <a:pt x="0" y="4283305"/>
                </a:lnTo>
                <a:lnTo>
                  <a:pt x="0" y="0"/>
                </a:lnTo>
                <a:close/>
              </a:path>
            </a:pathLst>
          </a:custGeom>
          <a:blipFill>
            <a:blip r:embed="rId2"/>
            <a:stretch>
              <a:fillRect l="0" t="0" r="-7428" b="0"/>
            </a:stretch>
          </a:blipFill>
        </p:spPr>
      </p:sp>
      <p:sp>
        <p:nvSpPr>
          <p:cNvPr name="Freeform 3" id="3"/>
          <p:cNvSpPr/>
          <p:nvPr/>
        </p:nvSpPr>
        <p:spPr>
          <a:xfrm flipH="false" flipV="false" rot="0">
            <a:off x="9096638" y="1085501"/>
            <a:ext cx="7988322" cy="4226504"/>
          </a:xfrm>
          <a:custGeom>
            <a:avLst/>
            <a:gdLst/>
            <a:ahLst/>
            <a:cxnLst/>
            <a:rect r="r" b="b" t="t" l="l"/>
            <a:pathLst>
              <a:path h="4226504" w="7988322">
                <a:moveTo>
                  <a:pt x="0" y="0"/>
                </a:moveTo>
                <a:lnTo>
                  <a:pt x="7988322" y="0"/>
                </a:lnTo>
                <a:lnTo>
                  <a:pt x="7988322" y="4226504"/>
                </a:lnTo>
                <a:lnTo>
                  <a:pt x="0" y="4226504"/>
                </a:lnTo>
                <a:lnTo>
                  <a:pt x="0" y="0"/>
                </a:lnTo>
                <a:close/>
              </a:path>
            </a:pathLst>
          </a:custGeom>
          <a:blipFill>
            <a:blip r:embed="rId3"/>
            <a:stretch>
              <a:fillRect l="0" t="0" r="-4291" b="0"/>
            </a:stretch>
          </a:blipFill>
        </p:spPr>
      </p:sp>
      <p:sp>
        <p:nvSpPr>
          <p:cNvPr name="Freeform 4" id="4"/>
          <p:cNvSpPr/>
          <p:nvPr/>
        </p:nvSpPr>
        <p:spPr>
          <a:xfrm flipH="false" flipV="false" rot="0">
            <a:off x="295176" y="5687225"/>
            <a:ext cx="8035058" cy="4290377"/>
          </a:xfrm>
          <a:custGeom>
            <a:avLst/>
            <a:gdLst/>
            <a:ahLst/>
            <a:cxnLst/>
            <a:rect r="r" b="b" t="t" l="l"/>
            <a:pathLst>
              <a:path h="4290377" w="8035058">
                <a:moveTo>
                  <a:pt x="0" y="0"/>
                </a:moveTo>
                <a:lnTo>
                  <a:pt x="8035058" y="0"/>
                </a:lnTo>
                <a:lnTo>
                  <a:pt x="8035058" y="4290377"/>
                </a:lnTo>
                <a:lnTo>
                  <a:pt x="0" y="4290377"/>
                </a:lnTo>
                <a:lnTo>
                  <a:pt x="0" y="0"/>
                </a:lnTo>
                <a:close/>
              </a:path>
            </a:pathLst>
          </a:custGeom>
          <a:blipFill>
            <a:blip r:embed="rId4"/>
            <a:stretch>
              <a:fillRect l="0" t="0" r="-2719" b="0"/>
            </a:stretch>
          </a:blipFill>
        </p:spPr>
      </p:sp>
      <p:sp>
        <p:nvSpPr>
          <p:cNvPr name="Freeform 5" id="5"/>
          <p:cNvSpPr/>
          <p:nvPr/>
        </p:nvSpPr>
        <p:spPr>
          <a:xfrm flipH="false" flipV="false" rot="0">
            <a:off x="9144000" y="5505450"/>
            <a:ext cx="7940960" cy="4278181"/>
          </a:xfrm>
          <a:custGeom>
            <a:avLst/>
            <a:gdLst/>
            <a:ahLst/>
            <a:cxnLst/>
            <a:rect r="r" b="b" t="t" l="l"/>
            <a:pathLst>
              <a:path h="4278181" w="7940960">
                <a:moveTo>
                  <a:pt x="0" y="0"/>
                </a:moveTo>
                <a:lnTo>
                  <a:pt x="7940960" y="0"/>
                </a:lnTo>
                <a:lnTo>
                  <a:pt x="7940960" y="4278181"/>
                </a:lnTo>
                <a:lnTo>
                  <a:pt x="0" y="4278181"/>
                </a:lnTo>
                <a:lnTo>
                  <a:pt x="0" y="0"/>
                </a:lnTo>
                <a:close/>
              </a:path>
            </a:pathLst>
          </a:custGeom>
          <a:blipFill>
            <a:blip r:embed="rId5"/>
            <a:stretch>
              <a:fillRect l="0" t="0" r="-2776" b="0"/>
            </a:stretch>
          </a:blipFill>
        </p:spPr>
      </p:sp>
      <p:sp>
        <p:nvSpPr>
          <p:cNvPr name="TextBox 6" id="6"/>
          <p:cNvSpPr txBox="true"/>
          <p:nvPr/>
        </p:nvSpPr>
        <p:spPr>
          <a:xfrm rot="0">
            <a:off x="295176" y="-148508"/>
            <a:ext cx="17263867" cy="869589"/>
          </a:xfrm>
          <a:prstGeom prst="rect">
            <a:avLst/>
          </a:prstGeom>
        </p:spPr>
        <p:txBody>
          <a:bodyPr anchor="t" rtlCol="false" tIns="0" lIns="0" bIns="0" rIns="0">
            <a:spAutoFit/>
          </a:bodyPr>
          <a:lstStyle/>
          <a:p>
            <a:pPr algn="ctr">
              <a:lnSpc>
                <a:spcPts val="6390"/>
              </a:lnSpc>
            </a:pPr>
            <a:r>
              <a:rPr lang="en-US" sz="4630" spc="18">
                <a:solidFill>
                  <a:srgbClr val="231F20"/>
                </a:solidFill>
                <a:latin typeface="Calibri (MS) Bold"/>
              </a:rPr>
              <a:t>COLLISION COUNT IN BROOKLYN (2018-2021)</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43020"/>
            <a:ext cx="9310276" cy="5000480"/>
          </a:xfrm>
          <a:custGeom>
            <a:avLst/>
            <a:gdLst/>
            <a:ahLst/>
            <a:cxnLst/>
            <a:rect r="r" b="b" t="t" l="l"/>
            <a:pathLst>
              <a:path h="5000480" w="9310276">
                <a:moveTo>
                  <a:pt x="0" y="0"/>
                </a:moveTo>
                <a:lnTo>
                  <a:pt x="9310276" y="0"/>
                </a:lnTo>
                <a:lnTo>
                  <a:pt x="9310276" y="5000480"/>
                </a:lnTo>
                <a:lnTo>
                  <a:pt x="0" y="5000480"/>
                </a:lnTo>
                <a:lnTo>
                  <a:pt x="0" y="0"/>
                </a:lnTo>
                <a:close/>
              </a:path>
            </a:pathLst>
          </a:custGeom>
          <a:blipFill>
            <a:blip r:embed="rId2"/>
            <a:stretch>
              <a:fillRect l="-2320" t="0" r="0" b="0"/>
            </a:stretch>
          </a:blipFill>
        </p:spPr>
      </p:sp>
      <p:sp>
        <p:nvSpPr>
          <p:cNvPr name="Freeform 3" id="3"/>
          <p:cNvSpPr/>
          <p:nvPr/>
        </p:nvSpPr>
        <p:spPr>
          <a:xfrm flipH="false" flipV="false" rot="0">
            <a:off x="381566" y="5449140"/>
            <a:ext cx="8928711" cy="4837860"/>
          </a:xfrm>
          <a:custGeom>
            <a:avLst/>
            <a:gdLst/>
            <a:ahLst/>
            <a:cxnLst/>
            <a:rect r="r" b="b" t="t" l="l"/>
            <a:pathLst>
              <a:path h="4837860" w="8928711">
                <a:moveTo>
                  <a:pt x="0" y="0"/>
                </a:moveTo>
                <a:lnTo>
                  <a:pt x="8928710" y="0"/>
                </a:lnTo>
                <a:lnTo>
                  <a:pt x="8928710" y="4837860"/>
                </a:lnTo>
                <a:lnTo>
                  <a:pt x="0" y="4837860"/>
                </a:lnTo>
                <a:lnTo>
                  <a:pt x="0" y="0"/>
                </a:lnTo>
                <a:close/>
              </a:path>
            </a:pathLst>
          </a:custGeom>
          <a:blipFill>
            <a:blip r:embed="rId3"/>
            <a:stretch>
              <a:fillRect l="0" t="0" r="-3860" b="0"/>
            </a:stretch>
          </a:blipFill>
        </p:spPr>
      </p:sp>
      <p:sp>
        <p:nvSpPr>
          <p:cNvPr name="Freeform 4" id="4"/>
          <p:cNvSpPr/>
          <p:nvPr/>
        </p:nvSpPr>
        <p:spPr>
          <a:xfrm flipH="false" flipV="false" rot="0">
            <a:off x="9144000" y="305862"/>
            <a:ext cx="9144000" cy="4788708"/>
          </a:xfrm>
          <a:custGeom>
            <a:avLst/>
            <a:gdLst/>
            <a:ahLst/>
            <a:cxnLst/>
            <a:rect r="r" b="b" t="t" l="l"/>
            <a:pathLst>
              <a:path h="4788708" w="9144000">
                <a:moveTo>
                  <a:pt x="0" y="0"/>
                </a:moveTo>
                <a:lnTo>
                  <a:pt x="9144000" y="0"/>
                </a:lnTo>
                <a:lnTo>
                  <a:pt x="9144000" y="4788707"/>
                </a:lnTo>
                <a:lnTo>
                  <a:pt x="0" y="4788707"/>
                </a:lnTo>
                <a:lnTo>
                  <a:pt x="0" y="0"/>
                </a:lnTo>
                <a:close/>
              </a:path>
            </a:pathLst>
          </a:custGeom>
          <a:blipFill>
            <a:blip r:embed="rId4"/>
            <a:stretch>
              <a:fillRect l="0" t="0" r="0" b="0"/>
            </a:stretch>
          </a:blipFill>
        </p:spPr>
      </p:sp>
      <p:sp>
        <p:nvSpPr>
          <p:cNvPr name="Freeform 5" id="5"/>
          <p:cNvSpPr/>
          <p:nvPr/>
        </p:nvSpPr>
        <p:spPr>
          <a:xfrm flipH="false" flipV="false" rot="0">
            <a:off x="9310276" y="5449140"/>
            <a:ext cx="8977724" cy="4671761"/>
          </a:xfrm>
          <a:custGeom>
            <a:avLst/>
            <a:gdLst/>
            <a:ahLst/>
            <a:cxnLst/>
            <a:rect r="r" b="b" t="t" l="l"/>
            <a:pathLst>
              <a:path h="4671761" w="8977724">
                <a:moveTo>
                  <a:pt x="0" y="0"/>
                </a:moveTo>
                <a:lnTo>
                  <a:pt x="8977724" y="0"/>
                </a:lnTo>
                <a:lnTo>
                  <a:pt x="8977724" y="4671761"/>
                </a:lnTo>
                <a:lnTo>
                  <a:pt x="0" y="4671761"/>
                </a:lnTo>
                <a:lnTo>
                  <a:pt x="0" y="0"/>
                </a:lnTo>
                <a:close/>
              </a:path>
            </a:pathLst>
          </a:custGeom>
          <a:blipFill>
            <a:blip r:embed="rId5"/>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5176" y="721081"/>
            <a:ext cx="6888924" cy="4627727"/>
          </a:xfrm>
          <a:custGeom>
            <a:avLst/>
            <a:gdLst/>
            <a:ahLst/>
            <a:cxnLst/>
            <a:rect r="r" b="b" t="t" l="l"/>
            <a:pathLst>
              <a:path h="4627727" w="6888924">
                <a:moveTo>
                  <a:pt x="0" y="0"/>
                </a:moveTo>
                <a:lnTo>
                  <a:pt x="6888924" y="0"/>
                </a:lnTo>
                <a:lnTo>
                  <a:pt x="6888924" y="4627727"/>
                </a:lnTo>
                <a:lnTo>
                  <a:pt x="0" y="4627727"/>
                </a:lnTo>
                <a:lnTo>
                  <a:pt x="0" y="0"/>
                </a:lnTo>
                <a:close/>
              </a:path>
            </a:pathLst>
          </a:custGeom>
          <a:blipFill>
            <a:blip r:embed="rId2"/>
            <a:stretch>
              <a:fillRect l="0" t="0" r="-8009" b="0"/>
            </a:stretch>
          </a:blipFill>
        </p:spPr>
      </p:sp>
      <p:sp>
        <p:nvSpPr>
          <p:cNvPr name="Freeform 3" id="3"/>
          <p:cNvSpPr/>
          <p:nvPr/>
        </p:nvSpPr>
        <p:spPr>
          <a:xfrm flipH="false" flipV="false" rot="0">
            <a:off x="8927109" y="721081"/>
            <a:ext cx="6631407" cy="4627727"/>
          </a:xfrm>
          <a:custGeom>
            <a:avLst/>
            <a:gdLst/>
            <a:ahLst/>
            <a:cxnLst/>
            <a:rect r="r" b="b" t="t" l="l"/>
            <a:pathLst>
              <a:path h="4627727" w="6631407">
                <a:moveTo>
                  <a:pt x="0" y="0"/>
                </a:moveTo>
                <a:lnTo>
                  <a:pt x="6631408" y="0"/>
                </a:lnTo>
                <a:lnTo>
                  <a:pt x="6631408" y="4627727"/>
                </a:lnTo>
                <a:lnTo>
                  <a:pt x="0" y="4627727"/>
                </a:lnTo>
                <a:lnTo>
                  <a:pt x="0" y="0"/>
                </a:lnTo>
                <a:close/>
              </a:path>
            </a:pathLst>
          </a:custGeom>
          <a:blipFill>
            <a:blip r:embed="rId3"/>
            <a:stretch>
              <a:fillRect l="0" t="0" r="-4343" b="0"/>
            </a:stretch>
          </a:blipFill>
        </p:spPr>
      </p:sp>
      <p:sp>
        <p:nvSpPr>
          <p:cNvPr name="Freeform 4" id="4"/>
          <p:cNvSpPr/>
          <p:nvPr/>
        </p:nvSpPr>
        <p:spPr>
          <a:xfrm flipH="false" flipV="false" rot="0">
            <a:off x="295176" y="5555418"/>
            <a:ext cx="6888924" cy="4626537"/>
          </a:xfrm>
          <a:custGeom>
            <a:avLst/>
            <a:gdLst/>
            <a:ahLst/>
            <a:cxnLst/>
            <a:rect r="r" b="b" t="t" l="l"/>
            <a:pathLst>
              <a:path h="4626537" w="6888924">
                <a:moveTo>
                  <a:pt x="0" y="0"/>
                </a:moveTo>
                <a:lnTo>
                  <a:pt x="6888924" y="0"/>
                </a:lnTo>
                <a:lnTo>
                  <a:pt x="6888924" y="4626537"/>
                </a:lnTo>
                <a:lnTo>
                  <a:pt x="0" y="4626537"/>
                </a:lnTo>
                <a:lnTo>
                  <a:pt x="0" y="0"/>
                </a:lnTo>
                <a:close/>
              </a:path>
            </a:pathLst>
          </a:custGeom>
          <a:blipFill>
            <a:blip r:embed="rId4"/>
            <a:stretch>
              <a:fillRect l="0" t="0" r="-3701" b="0"/>
            </a:stretch>
          </a:blipFill>
        </p:spPr>
      </p:sp>
      <p:sp>
        <p:nvSpPr>
          <p:cNvPr name="Freeform 5" id="5"/>
          <p:cNvSpPr/>
          <p:nvPr/>
        </p:nvSpPr>
        <p:spPr>
          <a:xfrm flipH="false" flipV="false" rot="0">
            <a:off x="8927109" y="5627515"/>
            <a:ext cx="6693144" cy="4659485"/>
          </a:xfrm>
          <a:custGeom>
            <a:avLst/>
            <a:gdLst/>
            <a:ahLst/>
            <a:cxnLst/>
            <a:rect r="r" b="b" t="t" l="l"/>
            <a:pathLst>
              <a:path h="4659485" w="6693144">
                <a:moveTo>
                  <a:pt x="0" y="0"/>
                </a:moveTo>
                <a:lnTo>
                  <a:pt x="6693145" y="0"/>
                </a:lnTo>
                <a:lnTo>
                  <a:pt x="6693145" y="4659485"/>
                </a:lnTo>
                <a:lnTo>
                  <a:pt x="0" y="4659485"/>
                </a:lnTo>
                <a:lnTo>
                  <a:pt x="0" y="0"/>
                </a:lnTo>
                <a:close/>
              </a:path>
            </a:pathLst>
          </a:custGeom>
          <a:blipFill>
            <a:blip r:embed="rId5"/>
            <a:stretch>
              <a:fillRect l="0" t="0" r="-2201" b="0"/>
            </a:stretch>
          </a:blipFill>
        </p:spPr>
      </p:sp>
      <p:sp>
        <p:nvSpPr>
          <p:cNvPr name="TextBox 6" id="6"/>
          <p:cNvSpPr txBox="true"/>
          <p:nvPr/>
        </p:nvSpPr>
        <p:spPr>
          <a:xfrm rot="0">
            <a:off x="295176" y="-148508"/>
            <a:ext cx="17263867" cy="869589"/>
          </a:xfrm>
          <a:prstGeom prst="rect">
            <a:avLst/>
          </a:prstGeom>
        </p:spPr>
        <p:txBody>
          <a:bodyPr anchor="t" rtlCol="false" tIns="0" lIns="0" bIns="0" rIns="0">
            <a:spAutoFit/>
          </a:bodyPr>
          <a:lstStyle/>
          <a:p>
            <a:pPr algn="ctr">
              <a:lnSpc>
                <a:spcPts val="6390"/>
              </a:lnSpc>
            </a:pPr>
            <a:r>
              <a:rPr lang="en-US" sz="4630" spc="18">
                <a:solidFill>
                  <a:srgbClr val="231F20"/>
                </a:solidFill>
                <a:latin typeface="Calibri (MS) Bold"/>
              </a:rPr>
              <a:t>INJURED COUNT BY TYPE IN BROOKLYN</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14358" y="721081"/>
            <a:ext cx="6391503" cy="4499897"/>
          </a:xfrm>
          <a:custGeom>
            <a:avLst/>
            <a:gdLst/>
            <a:ahLst/>
            <a:cxnLst/>
            <a:rect r="r" b="b" t="t" l="l"/>
            <a:pathLst>
              <a:path h="4499897" w="6391503">
                <a:moveTo>
                  <a:pt x="0" y="0"/>
                </a:moveTo>
                <a:lnTo>
                  <a:pt x="6391503" y="0"/>
                </a:lnTo>
                <a:lnTo>
                  <a:pt x="6391503" y="4499897"/>
                </a:lnTo>
                <a:lnTo>
                  <a:pt x="0" y="4499897"/>
                </a:lnTo>
                <a:lnTo>
                  <a:pt x="0" y="0"/>
                </a:lnTo>
                <a:close/>
              </a:path>
            </a:pathLst>
          </a:custGeom>
          <a:blipFill>
            <a:blip r:embed="rId2"/>
            <a:stretch>
              <a:fillRect l="0" t="0" r="-9498" b="0"/>
            </a:stretch>
          </a:blipFill>
        </p:spPr>
      </p:sp>
      <p:sp>
        <p:nvSpPr>
          <p:cNvPr name="Freeform 3" id="3"/>
          <p:cNvSpPr/>
          <p:nvPr/>
        </p:nvSpPr>
        <p:spPr>
          <a:xfrm flipH="false" flipV="false" rot="0">
            <a:off x="8297822" y="643603"/>
            <a:ext cx="6401804" cy="4499897"/>
          </a:xfrm>
          <a:custGeom>
            <a:avLst/>
            <a:gdLst/>
            <a:ahLst/>
            <a:cxnLst/>
            <a:rect r="r" b="b" t="t" l="l"/>
            <a:pathLst>
              <a:path h="4499897" w="6401804">
                <a:moveTo>
                  <a:pt x="0" y="0"/>
                </a:moveTo>
                <a:lnTo>
                  <a:pt x="6401804" y="0"/>
                </a:lnTo>
                <a:lnTo>
                  <a:pt x="6401804" y="4499897"/>
                </a:lnTo>
                <a:lnTo>
                  <a:pt x="0" y="4499897"/>
                </a:lnTo>
                <a:lnTo>
                  <a:pt x="0" y="0"/>
                </a:lnTo>
                <a:close/>
              </a:path>
            </a:pathLst>
          </a:custGeom>
          <a:blipFill>
            <a:blip r:embed="rId3"/>
            <a:stretch>
              <a:fillRect l="0" t="0" r="-10284" b="0"/>
            </a:stretch>
          </a:blipFill>
        </p:spPr>
      </p:sp>
      <p:sp>
        <p:nvSpPr>
          <p:cNvPr name="Freeform 4" id="4"/>
          <p:cNvSpPr/>
          <p:nvPr/>
        </p:nvSpPr>
        <p:spPr>
          <a:xfrm flipH="false" flipV="false" rot="0">
            <a:off x="514358" y="5580852"/>
            <a:ext cx="7126690" cy="4515811"/>
          </a:xfrm>
          <a:custGeom>
            <a:avLst/>
            <a:gdLst/>
            <a:ahLst/>
            <a:cxnLst/>
            <a:rect r="r" b="b" t="t" l="l"/>
            <a:pathLst>
              <a:path h="4515811" w="7126690">
                <a:moveTo>
                  <a:pt x="0" y="0"/>
                </a:moveTo>
                <a:lnTo>
                  <a:pt x="7126690" y="0"/>
                </a:lnTo>
                <a:lnTo>
                  <a:pt x="7126690" y="4515811"/>
                </a:lnTo>
                <a:lnTo>
                  <a:pt x="0" y="4515811"/>
                </a:lnTo>
                <a:lnTo>
                  <a:pt x="0" y="0"/>
                </a:lnTo>
                <a:close/>
              </a:path>
            </a:pathLst>
          </a:custGeom>
          <a:blipFill>
            <a:blip r:embed="rId4"/>
            <a:stretch>
              <a:fillRect l="0" t="0" r="0" b="0"/>
            </a:stretch>
          </a:blipFill>
        </p:spPr>
      </p:sp>
      <p:sp>
        <p:nvSpPr>
          <p:cNvPr name="Freeform 5" id="5"/>
          <p:cNvSpPr/>
          <p:nvPr/>
        </p:nvSpPr>
        <p:spPr>
          <a:xfrm flipH="false" flipV="false" rot="0">
            <a:off x="8389963" y="5580852"/>
            <a:ext cx="6309663" cy="4421894"/>
          </a:xfrm>
          <a:custGeom>
            <a:avLst/>
            <a:gdLst/>
            <a:ahLst/>
            <a:cxnLst/>
            <a:rect r="r" b="b" t="t" l="l"/>
            <a:pathLst>
              <a:path h="4421894" w="6309663">
                <a:moveTo>
                  <a:pt x="0" y="0"/>
                </a:moveTo>
                <a:lnTo>
                  <a:pt x="6309663" y="0"/>
                </a:lnTo>
                <a:lnTo>
                  <a:pt x="6309663" y="4421893"/>
                </a:lnTo>
                <a:lnTo>
                  <a:pt x="0" y="4421893"/>
                </a:lnTo>
                <a:lnTo>
                  <a:pt x="0" y="0"/>
                </a:lnTo>
                <a:close/>
              </a:path>
            </a:pathLst>
          </a:custGeom>
          <a:blipFill>
            <a:blip r:embed="rId5"/>
            <a:stretch>
              <a:fillRect l="0" t="0" r="-10472" b="0"/>
            </a:stretch>
          </a:blipFill>
        </p:spPr>
      </p:sp>
      <p:sp>
        <p:nvSpPr>
          <p:cNvPr name="TextBox 6" id="6"/>
          <p:cNvSpPr txBox="true"/>
          <p:nvPr/>
        </p:nvSpPr>
        <p:spPr>
          <a:xfrm rot="0">
            <a:off x="295176" y="-148508"/>
            <a:ext cx="17263867" cy="869589"/>
          </a:xfrm>
          <a:prstGeom prst="rect">
            <a:avLst/>
          </a:prstGeom>
        </p:spPr>
        <p:txBody>
          <a:bodyPr anchor="t" rtlCol="false" tIns="0" lIns="0" bIns="0" rIns="0">
            <a:spAutoFit/>
          </a:bodyPr>
          <a:lstStyle/>
          <a:p>
            <a:pPr algn="ctr">
              <a:lnSpc>
                <a:spcPts val="6390"/>
              </a:lnSpc>
            </a:pPr>
            <a:r>
              <a:rPr lang="en-US" sz="4630" spc="18">
                <a:solidFill>
                  <a:srgbClr val="231F20"/>
                </a:solidFill>
                <a:latin typeface="Calibri (MS) Bold"/>
              </a:rPr>
              <a:t>KILLED COUNT BY TYPE IN BROOKLYN</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91667" y="1028700"/>
            <a:ext cx="5945400" cy="4114800"/>
          </a:xfrm>
          <a:custGeom>
            <a:avLst/>
            <a:gdLst/>
            <a:ahLst/>
            <a:cxnLst/>
            <a:rect r="r" b="b" t="t" l="l"/>
            <a:pathLst>
              <a:path h="4114800" w="5945400">
                <a:moveTo>
                  <a:pt x="0" y="0"/>
                </a:moveTo>
                <a:lnTo>
                  <a:pt x="5945400" y="0"/>
                </a:lnTo>
                <a:lnTo>
                  <a:pt x="5945400" y="4114800"/>
                </a:lnTo>
                <a:lnTo>
                  <a:pt x="0" y="4114800"/>
                </a:lnTo>
                <a:lnTo>
                  <a:pt x="0" y="0"/>
                </a:lnTo>
                <a:close/>
              </a:path>
            </a:pathLst>
          </a:custGeom>
          <a:blipFill>
            <a:blip r:embed="rId2"/>
            <a:stretch>
              <a:fillRect l="0" t="0" r="0" b="0"/>
            </a:stretch>
          </a:blipFill>
        </p:spPr>
      </p:sp>
      <p:sp>
        <p:nvSpPr>
          <p:cNvPr name="Freeform 3" id="3"/>
          <p:cNvSpPr/>
          <p:nvPr/>
        </p:nvSpPr>
        <p:spPr>
          <a:xfrm flipH="false" flipV="false" rot="0">
            <a:off x="9144000" y="1028700"/>
            <a:ext cx="6793454" cy="4114800"/>
          </a:xfrm>
          <a:custGeom>
            <a:avLst/>
            <a:gdLst/>
            <a:ahLst/>
            <a:cxnLst/>
            <a:rect r="r" b="b" t="t" l="l"/>
            <a:pathLst>
              <a:path h="4114800" w="6793454">
                <a:moveTo>
                  <a:pt x="0" y="0"/>
                </a:moveTo>
                <a:lnTo>
                  <a:pt x="6793454" y="0"/>
                </a:lnTo>
                <a:lnTo>
                  <a:pt x="6793454" y="4114800"/>
                </a:lnTo>
                <a:lnTo>
                  <a:pt x="0" y="4114800"/>
                </a:lnTo>
                <a:lnTo>
                  <a:pt x="0" y="0"/>
                </a:lnTo>
                <a:close/>
              </a:path>
            </a:pathLst>
          </a:custGeom>
          <a:blipFill>
            <a:blip r:embed="rId3"/>
            <a:stretch>
              <a:fillRect l="0" t="0" r="0" b="0"/>
            </a:stretch>
          </a:blipFill>
        </p:spPr>
      </p:sp>
      <p:sp>
        <p:nvSpPr>
          <p:cNvPr name="Freeform 4" id="4"/>
          <p:cNvSpPr/>
          <p:nvPr/>
        </p:nvSpPr>
        <p:spPr>
          <a:xfrm flipH="false" flipV="false" rot="0">
            <a:off x="591667" y="5448300"/>
            <a:ext cx="6040902" cy="4504787"/>
          </a:xfrm>
          <a:custGeom>
            <a:avLst/>
            <a:gdLst/>
            <a:ahLst/>
            <a:cxnLst/>
            <a:rect r="r" b="b" t="t" l="l"/>
            <a:pathLst>
              <a:path h="4504787" w="6040902">
                <a:moveTo>
                  <a:pt x="0" y="0"/>
                </a:moveTo>
                <a:lnTo>
                  <a:pt x="6040902" y="0"/>
                </a:lnTo>
                <a:lnTo>
                  <a:pt x="6040902" y="4504787"/>
                </a:lnTo>
                <a:lnTo>
                  <a:pt x="0" y="4504787"/>
                </a:lnTo>
                <a:lnTo>
                  <a:pt x="0" y="0"/>
                </a:lnTo>
                <a:close/>
              </a:path>
            </a:pathLst>
          </a:custGeom>
          <a:blipFill>
            <a:blip r:embed="rId4"/>
            <a:stretch>
              <a:fillRect l="0" t="0" r="0" b="0"/>
            </a:stretch>
          </a:blipFill>
        </p:spPr>
      </p:sp>
      <p:sp>
        <p:nvSpPr>
          <p:cNvPr name="Freeform 5" id="5"/>
          <p:cNvSpPr/>
          <p:nvPr/>
        </p:nvSpPr>
        <p:spPr>
          <a:xfrm flipH="false" flipV="false" rot="0">
            <a:off x="9281592" y="5793506"/>
            <a:ext cx="6766819" cy="4318190"/>
          </a:xfrm>
          <a:custGeom>
            <a:avLst/>
            <a:gdLst/>
            <a:ahLst/>
            <a:cxnLst/>
            <a:rect r="r" b="b" t="t" l="l"/>
            <a:pathLst>
              <a:path h="4318190" w="6766819">
                <a:moveTo>
                  <a:pt x="0" y="0"/>
                </a:moveTo>
                <a:lnTo>
                  <a:pt x="6766819" y="0"/>
                </a:lnTo>
                <a:lnTo>
                  <a:pt x="6766819" y="4318190"/>
                </a:lnTo>
                <a:lnTo>
                  <a:pt x="0" y="4318190"/>
                </a:lnTo>
                <a:lnTo>
                  <a:pt x="0" y="0"/>
                </a:lnTo>
                <a:close/>
              </a:path>
            </a:pathLst>
          </a:custGeom>
          <a:blipFill>
            <a:blip r:embed="rId5"/>
            <a:stretch>
              <a:fillRect l="0" t="0" r="0" b="0"/>
            </a:stretch>
          </a:blipFill>
        </p:spPr>
      </p:sp>
      <p:sp>
        <p:nvSpPr>
          <p:cNvPr name="TextBox 6" id="6"/>
          <p:cNvSpPr txBox="true"/>
          <p:nvPr/>
        </p:nvSpPr>
        <p:spPr>
          <a:xfrm rot="0">
            <a:off x="295176" y="-148508"/>
            <a:ext cx="17263867" cy="869589"/>
          </a:xfrm>
          <a:prstGeom prst="rect">
            <a:avLst/>
          </a:prstGeom>
        </p:spPr>
        <p:txBody>
          <a:bodyPr anchor="t" rtlCol="false" tIns="0" lIns="0" bIns="0" rIns="0">
            <a:spAutoFit/>
          </a:bodyPr>
          <a:lstStyle/>
          <a:p>
            <a:pPr algn="ctr">
              <a:lnSpc>
                <a:spcPts val="6390"/>
              </a:lnSpc>
            </a:pPr>
            <a:r>
              <a:rPr lang="en-US" sz="4630" spc="18">
                <a:solidFill>
                  <a:srgbClr val="231F20"/>
                </a:solidFill>
                <a:latin typeface="Calibri (MS) Bold"/>
              </a:rPr>
              <a:t>TOTAL KILLED &amp; INJURED BY TYPE IN EACH BOROUGH</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18962" y="898516"/>
            <a:ext cx="6556459" cy="4657095"/>
          </a:xfrm>
          <a:custGeom>
            <a:avLst/>
            <a:gdLst/>
            <a:ahLst/>
            <a:cxnLst/>
            <a:rect r="r" b="b" t="t" l="l"/>
            <a:pathLst>
              <a:path h="4657095" w="6556459">
                <a:moveTo>
                  <a:pt x="0" y="0"/>
                </a:moveTo>
                <a:lnTo>
                  <a:pt x="6556459" y="0"/>
                </a:lnTo>
                <a:lnTo>
                  <a:pt x="6556459" y="4657094"/>
                </a:lnTo>
                <a:lnTo>
                  <a:pt x="0" y="4657094"/>
                </a:lnTo>
                <a:lnTo>
                  <a:pt x="0" y="0"/>
                </a:lnTo>
                <a:close/>
              </a:path>
            </a:pathLst>
          </a:custGeom>
          <a:blipFill>
            <a:blip r:embed="rId2"/>
            <a:stretch>
              <a:fillRect l="0" t="0" r="0" b="0"/>
            </a:stretch>
          </a:blipFill>
        </p:spPr>
      </p:sp>
      <p:sp>
        <p:nvSpPr>
          <p:cNvPr name="Freeform 3" id="3"/>
          <p:cNvSpPr/>
          <p:nvPr/>
        </p:nvSpPr>
        <p:spPr>
          <a:xfrm flipH="false" flipV="false" rot="0">
            <a:off x="8373392" y="898516"/>
            <a:ext cx="7164507" cy="4505340"/>
          </a:xfrm>
          <a:custGeom>
            <a:avLst/>
            <a:gdLst/>
            <a:ahLst/>
            <a:cxnLst/>
            <a:rect r="r" b="b" t="t" l="l"/>
            <a:pathLst>
              <a:path h="4505340" w="7164507">
                <a:moveTo>
                  <a:pt x="0" y="0"/>
                </a:moveTo>
                <a:lnTo>
                  <a:pt x="7164507" y="0"/>
                </a:lnTo>
                <a:lnTo>
                  <a:pt x="7164507" y="4505340"/>
                </a:lnTo>
                <a:lnTo>
                  <a:pt x="0" y="4505340"/>
                </a:lnTo>
                <a:lnTo>
                  <a:pt x="0" y="0"/>
                </a:lnTo>
                <a:close/>
              </a:path>
            </a:pathLst>
          </a:custGeom>
          <a:blipFill>
            <a:blip r:embed="rId3"/>
            <a:stretch>
              <a:fillRect l="0" t="0" r="0" b="0"/>
            </a:stretch>
          </a:blipFill>
        </p:spPr>
      </p:sp>
      <p:sp>
        <p:nvSpPr>
          <p:cNvPr name="Freeform 4" id="4"/>
          <p:cNvSpPr/>
          <p:nvPr/>
        </p:nvSpPr>
        <p:spPr>
          <a:xfrm flipH="false" flipV="false" rot="0">
            <a:off x="727946" y="5733045"/>
            <a:ext cx="6347474" cy="4365988"/>
          </a:xfrm>
          <a:custGeom>
            <a:avLst/>
            <a:gdLst/>
            <a:ahLst/>
            <a:cxnLst/>
            <a:rect r="r" b="b" t="t" l="l"/>
            <a:pathLst>
              <a:path h="4365988" w="6347474">
                <a:moveTo>
                  <a:pt x="0" y="0"/>
                </a:moveTo>
                <a:lnTo>
                  <a:pt x="6347475" y="0"/>
                </a:lnTo>
                <a:lnTo>
                  <a:pt x="6347475" y="4365988"/>
                </a:lnTo>
                <a:lnTo>
                  <a:pt x="0" y="4365988"/>
                </a:lnTo>
                <a:lnTo>
                  <a:pt x="0" y="0"/>
                </a:lnTo>
                <a:close/>
              </a:path>
            </a:pathLst>
          </a:custGeom>
          <a:blipFill>
            <a:blip r:embed="rId4"/>
            <a:stretch>
              <a:fillRect l="0" t="0" r="0" b="0"/>
            </a:stretch>
          </a:blipFill>
        </p:spPr>
      </p:sp>
      <p:sp>
        <p:nvSpPr>
          <p:cNvPr name="Freeform 5" id="5"/>
          <p:cNvSpPr/>
          <p:nvPr/>
        </p:nvSpPr>
        <p:spPr>
          <a:xfrm flipH="false" flipV="false" rot="0">
            <a:off x="8340234" y="5733045"/>
            <a:ext cx="7197665" cy="4155016"/>
          </a:xfrm>
          <a:custGeom>
            <a:avLst/>
            <a:gdLst/>
            <a:ahLst/>
            <a:cxnLst/>
            <a:rect r="r" b="b" t="t" l="l"/>
            <a:pathLst>
              <a:path h="4155016" w="7197665">
                <a:moveTo>
                  <a:pt x="0" y="0"/>
                </a:moveTo>
                <a:lnTo>
                  <a:pt x="7197665" y="0"/>
                </a:lnTo>
                <a:lnTo>
                  <a:pt x="7197665" y="4155016"/>
                </a:lnTo>
                <a:lnTo>
                  <a:pt x="0" y="4155016"/>
                </a:lnTo>
                <a:lnTo>
                  <a:pt x="0" y="0"/>
                </a:lnTo>
                <a:close/>
              </a:path>
            </a:pathLst>
          </a:custGeom>
          <a:blipFill>
            <a:blip r:embed="rId5"/>
            <a:stretch>
              <a:fillRect l="0" t="0" r="0" b="0"/>
            </a:stretch>
          </a:blipFill>
        </p:spPr>
      </p:sp>
      <p:sp>
        <p:nvSpPr>
          <p:cNvPr name="TextBox 6" id="6"/>
          <p:cNvSpPr txBox="true"/>
          <p:nvPr/>
        </p:nvSpPr>
        <p:spPr>
          <a:xfrm rot="0">
            <a:off x="295176" y="-148508"/>
            <a:ext cx="17263867" cy="869589"/>
          </a:xfrm>
          <a:prstGeom prst="rect">
            <a:avLst/>
          </a:prstGeom>
        </p:spPr>
        <p:txBody>
          <a:bodyPr anchor="t" rtlCol="false" tIns="0" lIns="0" bIns="0" rIns="0">
            <a:spAutoFit/>
          </a:bodyPr>
          <a:lstStyle/>
          <a:p>
            <a:pPr algn="ctr">
              <a:lnSpc>
                <a:spcPts val="6390"/>
              </a:lnSpc>
            </a:pPr>
            <a:r>
              <a:rPr lang="en-US" sz="4630" spc="18">
                <a:solidFill>
                  <a:srgbClr val="231F20"/>
                </a:solidFill>
                <a:latin typeface="Calibri (MS) Bold"/>
              </a:rPr>
              <a:t>TOTAL KILLED &amp; INJURED BY TYPE IN EACH BOROUGH</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95448" y="1541786"/>
            <a:ext cx="17897104" cy="12008620"/>
          </a:xfrm>
          <a:prstGeom prst="rect">
            <a:avLst/>
          </a:prstGeom>
        </p:spPr>
        <p:txBody>
          <a:bodyPr anchor="t" rtlCol="false" tIns="0" lIns="0" bIns="0" rIns="0">
            <a:spAutoFit/>
          </a:bodyPr>
          <a:lstStyle/>
          <a:p>
            <a:pPr algn="l">
              <a:lnSpc>
                <a:spcPts val="3863"/>
              </a:lnSpc>
            </a:pPr>
            <a:r>
              <a:rPr lang="en-US" sz="2799" spc="25">
                <a:solidFill>
                  <a:srgbClr val="231F20"/>
                </a:solidFill>
                <a:latin typeface="Calibri (MS) Bold"/>
              </a:rPr>
              <a:t>Introduction:</a:t>
            </a:r>
            <a:r>
              <a:rPr lang="en-US" sz="2799" spc="25">
                <a:solidFill>
                  <a:srgbClr val="231F20"/>
                </a:solidFill>
                <a:latin typeface="Calibri (MS)"/>
              </a:rPr>
              <a:t> Unveiling the Realities of NYC Motor Vehicle Collisions Crashes</a:t>
            </a:r>
          </a:p>
          <a:p>
            <a:pPr algn="l">
              <a:lnSpc>
                <a:spcPts val="3863"/>
              </a:lnSpc>
            </a:pPr>
          </a:p>
          <a:p>
            <a:pPr algn="l" marL="604519" indent="-302260" lvl="1">
              <a:lnSpc>
                <a:spcPts val="3863"/>
              </a:lnSpc>
              <a:buFont typeface="Arial"/>
              <a:buChar char="•"/>
            </a:pPr>
            <a:r>
              <a:rPr lang="en-US" sz="2799" spc="25">
                <a:solidFill>
                  <a:srgbClr val="231F20"/>
                </a:solidFill>
                <a:latin typeface="Calibri (MS)"/>
              </a:rPr>
              <a:t>This dataset contains information about motor vehicle collisions crashes in New York City from 2012 - 2024. Our main aim is to deliver insights focusing on the years 2018 through 2021.</a:t>
            </a:r>
          </a:p>
          <a:p>
            <a:pPr algn="l" marL="604519" indent="-302260" lvl="1">
              <a:lnSpc>
                <a:spcPts val="3863"/>
              </a:lnSpc>
              <a:buFont typeface="Arial"/>
              <a:buChar char="•"/>
            </a:pPr>
            <a:r>
              <a:rPr lang="en-US" sz="2799" spc="25">
                <a:solidFill>
                  <a:srgbClr val="231F20"/>
                </a:solidFill>
                <a:latin typeface="Calibri (MS)"/>
              </a:rPr>
              <a:t>The Data set contains 2076252 rows and 29 columns which includes  Crash date &amp; Time, Borough, No of persons injured and Killed, contributing factor, vehicle type etc.</a:t>
            </a:r>
          </a:p>
          <a:p>
            <a:pPr algn="l" marL="604519" indent="-302260" lvl="1">
              <a:lnSpc>
                <a:spcPts val="3863"/>
              </a:lnSpc>
              <a:buFont typeface="Arial"/>
              <a:buChar char="•"/>
            </a:pPr>
            <a:r>
              <a:rPr lang="en-US" sz="2799" spc="25">
                <a:solidFill>
                  <a:srgbClr val="231F20"/>
                </a:solidFill>
                <a:latin typeface="Calibri (MS)"/>
              </a:rPr>
              <a:t>Prior to Visualization, the data underwent techniques like cleaning and filtering to remove missing values and irrelevant information, feature engineering and the cleaned data consists of 2076252 rows and 29 columns.</a:t>
            </a:r>
          </a:p>
          <a:p>
            <a:pPr algn="l">
              <a:lnSpc>
                <a:spcPts val="3326"/>
              </a:lnSpc>
            </a:pPr>
          </a:p>
          <a:p>
            <a:pPr algn="l">
              <a:lnSpc>
                <a:spcPts val="3326"/>
              </a:lnSpc>
            </a:pPr>
          </a:p>
          <a:p>
            <a:pPr algn="l">
              <a:lnSpc>
                <a:spcPts val="4154"/>
              </a:lnSpc>
            </a:pPr>
          </a:p>
          <a:p>
            <a:pPr algn="l">
              <a:lnSpc>
                <a:spcPts val="3326"/>
              </a:lnSpc>
            </a:pPr>
          </a:p>
          <a:p>
            <a:pPr algn="l">
              <a:lnSpc>
                <a:spcPts val="3326"/>
              </a:lnSpc>
            </a:pPr>
          </a:p>
          <a:p>
            <a:pPr algn="l">
              <a:lnSpc>
                <a:spcPts val="3326"/>
              </a:lnSpc>
            </a:pPr>
          </a:p>
          <a:p>
            <a:pPr algn="l">
              <a:lnSpc>
                <a:spcPts val="3326"/>
              </a:lnSpc>
            </a:pPr>
          </a:p>
          <a:p>
            <a:pPr algn="l">
              <a:lnSpc>
                <a:spcPts val="3326"/>
              </a:lnSpc>
            </a:pPr>
          </a:p>
          <a:p>
            <a:pPr algn="l">
              <a:lnSpc>
                <a:spcPts val="3326"/>
              </a:lnSpc>
            </a:pPr>
          </a:p>
          <a:p>
            <a:pPr algn="l">
              <a:lnSpc>
                <a:spcPts val="3326"/>
              </a:lnSpc>
            </a:pPr>
          </a:p>
          <a:p>
            <a:pPr algn="l">
              <a:lnSpc>
                <a:spcPts val="3326"/>
              </a:lnSpc>
            </a:pPr>
          </a:p>
          <a:p>
            <a:pPr algn="l">
              <a:lnSpc>
                <a:spcPts val="3326"/>
              </a:lnSpc>
            </a:pPr>
          </a:p>
          <a:p>
            <a:pPr algn="l">
              <a:lnSpc>
                <a:spcPts val="3326"/>
              </a:lnSpc>
            </a:pPr>
          </a:p>
          <a:p>
            <a:pPr algn="l">
              <a:lnSpc>
                <a:spcPts val="3326"/>
              </a:lnSpc>
            </a:pPr>
          </a:p>
          <a:p>
            <a:pPr algn="l">
              <a:lnSpc>
                <a:spcPts val="3326"/>
              </a:lnSpc>
            </a:pPr>
          </a:p>
          <a:p>
            <a:pPr algn="l">
              <a:lnSpc>
                <a:spcPts val="3326"/>
              </a:lnSpc>
            </a:pPr>
          </a:p>
          <a:p>
            <a:pPr algn="l">
              <a:lnSpc>
                <a:spcPts val="3326"/>
              </a:lnSpc>
            </a:pPr>
          </a:p>
          <a:p>
            <a:pPr algn="l">
              <a:lnSpc>
                <a:spcPts val="3326"/>
              </a:lnSpc>
            </a:pPr>
          </a:p>
          <a:p>
            <a:pPr algn="l" marL="0" indent="0" lvl="0">
              <a:lnSpc>
                <a:spcPts val="3326"/>
              </a:lnSpc>
              <a:spcBef>
                <a:spcPct val="0"/>
              </a:spcBef>
            </a:pPr>
          </a:p>
        </p:txBody>
      </p:sp>
      <p:sp>
        <p:nvSpPr>
          <p:cNvPr name="TextBox 3" id="3"/>
          <p:cNvSpPr txBox="true"/>
          <p:nvPr/>
        </p:nvSpPr>
        <p:spPr>
          <a:xfrm rot="0">
            <a:off x="3698976" y="126174"/>
            <a:ext cx="11259372" cy="1240645"/>
          </a:xfrm>
          <a:prstGeom prst="rect">
            <a:avLst/>
          </a:prstGeom>
        </p:spPr>
        <p:txBody>
          <a:bodyPr anchor="t" rtlCol="false" tIns="0" lIns="0" bIns="0" rIns="0">
            <a:spAutoFit/>
          </a:bodyPr>
          <a:lstStyle/>
          <a:p>
            <a:pPr algn="ctr">
              <a:lnSpc>
                <a:spcPts val="9055"/>
              </a:lnSpc>
            </a:pPr>
            <a:r>
              <a:rPr lang="en-US" sz="6561" spc="59">
                <a:solidFill>
                  <a:srgbClr val="231F20"/>
                </a:solidFill>
                <a:latin typeface="Calibri (MS) Bold"/>
              </a:rPr>
              <a:t>DATA DESCRIPTION</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5176" y="1376310"/>
            <a:ext cx="11970876" cy="8211682"/>
          </a:xfrm>
          <a:custGeom>
            <a:avLst/>
            <a:gdLst/>
            <a:ahLst/>
            <a:cxnLst/>
            <a:rect r="r" b="b" t="t" l="l"/>
            <a:pathLst>
              <a:path h="8211682" w="11970876">
                <a:moveTo>
                  <a:pt x="0" y="0"/>
                </a:moveTo>
                <a:lnTo>
                  <a:pt x="11970876" y="0"/>
                </a:lnTo>
                <a:lnTo>
                  <a:pt x="11970876" y="8211682"/>
                </a:lnTo>
                <a:lnTo>
                  <a:pt x="0" y="8211682"/>
                </a:lnTo>
                <a:lnTo>
                  <a:pt x="0" y="0"/>
                </a:lnTo>
                <a:close/>
              </a:path>
            </a:pathLst>
          </a:custGeom>
          <a:blipFill>
            <a:blip r:embed="rId2"/>
            <a:stretch>
              <a:fillRect l="0" t="0" r="0" b="0"/>
            </a:stretch>
          </a:blipFill>
        </p:spPr>
      </p:sp>
      <p:sp>
        <p:nvSpPr>
          <p:cNvPr name="TextBox 3" id="3"/>
          <p:cNvSpPr txBox="true"/>
          <p:nvPr/>
        </p:nvSpPr>
        <p:spPr>
          <a:xfrm rot="0">
            <a:off x="295176" y="-138983"/>
            <a:ext cx="17263867" cy="1515293"/>
          </a:xfrm>
          <a:prstGeom prst="rect">
            <a:avLst/>
          </a:prstGeom>
        </p:spPr>
        <p:txBody>
          <a:bodyPr anchor="t" rtlCol="false" tIns="0" lIns="0" bIns="0" rIns="0">
            <a:spAutoFit/>
          </a:bodyPr>
          <a:lstStyle/>
          <a:p>
            <a:pPr algn="ctr">
              <a:lnSpc>
                <a:spcPts val="5700"/>
              </a:lnSpc>
            </a:pPr>
            <a:r>
              <a:rPr lang="en-US" sz="4130" spc="16">
                <a:solidFill>
                  <a:srgbClr val="231F20"/>
                </a:solidFill>
                <a:latin typeface="Calibri (MS) Bold"/>
              </a:rPr>
              <a:t>DISTRIBUTION OF COLLISIONS BY DAY OF THE WEEK AND HOUR OF THE DAY IN EACH BOROUGH </a:t>
            </a:r>
          </a:p>
        </p:txBody>
      </p:sp>
      <p:sp>
        <p:nvSpPr>
          <p:cNvPr name="TextBox 4" id="4"/>
          <p:cNvSpPr txBox="true"/>
          <p:nvPr/>
        </p:nvSpPr>
        <p:spPr>
          <a:xfrm rot="0">
            <a:off x="12266052" y="1870211"/>
            <a:ext cx="5612955" cy="4390593"/>
          </a:xfrm>
          <a:prstGeom prst="rect">
            <a:avLst/>
          </a:prstGeom>
        </p:spPr>
        <p:txBody>
          <a:bodyPr anchor="t" rtlCol="false" tIns="0" lIns="0" bIns="0" rIns="0">
            <a:spAutoFit/>
          </a:bodyPr>
          <a:lstStyle/>
          <a:p>
            <a:pPr algn="l">
              <a:lnSpc>
                <a:spcPts val="1063"/>
              </a:lnSpc>
            </a:pPr>
          </a:p>
          <a:p>
            <a:pPr algn="l" marL="576542" indent="-288271" lvl="1">
              <a:lnSpc>
                <a:spcPts val="3685"/>
              </a:lnSpc>
              <a:buFont typeface="Arial"/>
              <a:buChar char="•"/>
            </a:pPr>
            <a:r>
              <a:rPr lang="en-US" sz="2670" spc="24">
                <a:solidFill>
                  <a:srgbClr val="231F20"/>
                </a:solidFill>
                <a:latin typeface="Calibri (MS)"/>
              </a:rPr>
              <a:t>Most of the collisions happened between 8AM - 7PM</a:t>
            </a:r>
          </a:p>
          <a:p>
            <a:pPr algn="l" marL="576542" indent="-288271" lvl="1">
              <a:lnSpc>
                <a:spcPts val="3685"/>
              </a:lnSpc>
              <a:buFont typeface="Arial"/>
              <a:buChar char="•"/>
            </a:pPr>
            <a:r>
              <a:rPr lang="en-US" sz="2670" spc="24">
                <a:solidFill>
                  <a:srgbClr val="231F20"/>
                </a:solidFill>
                <a:latin typeface="Calibri (MS)"/>
              </a:rPr>
              <a:t>Max collisions count can be seen during 2PM - 7PM</a:t>
            </a:r>
          </a:p>
          <a:p>
            <a:pPr algn="l" marL="576542" indent="-288271" lvl="1">
              <a:lnSpc>
                <a:spcPts val="3685"/>
              </a:lnSpc>
              <a:buFont typeface="Arial"/>
              <a:buChar char="•"/>
            </a:pPr>
            <a:r>
              <a:rPr lang="en-US" sz="2670" spc="24">
                <a:solidFill>
                  <a:srgbClr val="231F20"/>
                </a:solidFill>
                <a:latin typeface="Calibri (MS)"/>
              </a:rPr>
              <a:t>On Mon, Tue, Fri, Sat, Sun we can see more collisions happening between 8AM - 7PM</a:t>
            </a:r>
          </a:p>
          <a:p>
            <a:pPr algn="l">
              <a:lnSpc>
                <a:spcPts val="3685"/>
              </a:lnSpc>
            </a:pPr>
          </a:p>
          <a:p>
            <a:pPr algn="l">
              <a:lnSpc>
                <a:spcPts val="1063"/>
              </a:lnSpc>
            </a:pPr>
          </a:p>
          <a:p>
            <a:pPr algn="l">
              <a:lnSpc>
                <a:spcPts val="1063"/>
              </a:lnSpc>
            </a:pPr>
          </a:p>
          <a:p>
            <a:pPr algn="l">
              <a:lnSpc>
                <a:spcPts val="1063"/>
              </a:lnSpc>
            </a:pPr>
          </a:p>
          <a:p>
            <a:pPr algn="l">
              <a:lnSpc>
                <a:spcPts val="1063"/>
              </a:lnSpc>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950370" y="3936598"/>
            <a:ext cx="8851658" cy="6014588"/>
          </a:xfrm>
          <a:custGeom>
            <a:avLst/>
            <a:gdLst/>
            <a:ahLst/>
            <a:cxnLst/>
            <a:rect r="r" b="b" t="t" l="l"/>
            <a:pathLst>
              <a:path h="6014588" w="8851658">
                <a:moveTo>
                  <a:pt x="0" y="0"/>
                </a:moveTo>
                <a:lnTo>
                  <a:pt x="8851658" y="0"/>
                </a:lnTo>
                <a:lnTo>
                  <a:pt x="8851658" y="6014588"/>
                </a:lnTo>
                <a:lnTo>
                  <a:pt x="0" y="6014588"/>
                </a:lnTo>
                <a:lnTo>
                  <a:pt x="0" y="0"/>
                </a:lnTo>
                <a:close/>
              </a:path>
            </a:pathLst>
          </a:custGeom>
          <a:blipFill>
            <a:blip r:embed="rId2"/>
            <a:stretch>
              <a:fillRect l="0" t="0" r="0" b="0"/>
            </a:stretch>
          </a:blipFill>
        </p:spPr>
      </p:sp>
      <p:sp>
        <p:nvSpPr>
          <p:cNvPr name="Freeform 3" id="3"/>
          <p:cNvSpPr/>
          <p:nvPr/>
        </p:nvSpPr>
        <p:spPr>
          <a:xfrm flipH="false" flipV="false" rot="0">
            <a:off x="0" y="0"/>
            <a:ext cx="8950370" cy="5959446"/>
          </a:xfrm>
          <a:custGeom>
            <a:avLst/>
            <a:gdLst/>
            <a:ahLst/>
            <a:cxnLst/>
            <a:rect r="r" b="b" t="t" l="l"/>
            <a:pathLst>
              <a:path h="5959446" w="8950370">
                <a:moveTo>
                  <a:pt x="0" y="0"/>
                </a:moveTo>
                <a:lnTo>
                  <a:pt x="8950370" y="0"/>
                </a:lnTo>
                <a:lnTo>
                  <a:pt x="8950370" y="5959446"/>
                </a:lnTo>
                <a:lnTo>
                  <a:pt x="0" y="5959446"/>
                </a:lnTo>
                <a:lnTo>
                  <a:pt x="0" y="0"/>
                </a:lnTo>
                <a:close/>
              </a:path>
            </a:pathLst>
          </a:custGeom>
          <a:blipFill>
            <a:blip r:embed="rId3"/>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62838" y="137235"/>
            <a:ext cx="9039466" cy="6232106"/>
          </a:xfrm>
          <a:custGeom>
            <a:avLst/>
            <a:gdLst/>
            <a:ahLst/>
            <a:cxnLst/>
            <a:rect r="r" b="b" t="t" l="l"/>
            <a:pathLst>
              <a:path h="6232106" w="9039466">
                <a:moveTo>
                  <a:pt x="0" y="0"/>
                </a:moveTo>
                <a:lnTo>
                  <a:pt x="9039466" y="0"/>
                </a:lnTo>
                <a:lnTo>
                  <a:pt x="9039466" y="6232106"/>
                </a:lnTo>
                <a:lnTo>
                  <a:pt x="0" y="6232106"/>
                </a:lnTo>
                <a:lnTo>
                  <a:pt x="0" y="0"/>
                </a:lnTo>
                <a:close/>
              </a:path>
            </a:pathLst>
          </a:custGeom>
          <a:blipFill>
            <a:blip r:embed="rId2"/>
            <a:stretch>
              <a:fillRect l="0" t="0" r="0" b="0"/>
            </a:stretch>
          </a:blipFill>
        </p:spPr>
      </p:sp>
      <p:sp>
        <p:nvSpPr>
          <p:cNvPr name="Freeform 3" id="3"/>
          <p:cNvSpPr/>
          <p:nvPr/>
        </p:nvSpPr>
        <p:spPr>
          <a:xfrm flipH="false" flipV="false" rot="0">
            <a:off x="9144000" y="4173484"/>
            <a:ext cx="8748258" cy="6113516"/>
          </a:xfrm>
          <a:custGeom>
            <a:avLst/>
            <a:gdLst/>
            <a:ahLst/>
            <a:cxnLst/>
            <a:rect r="r" b="b" t="t" l="l"/>
            <a:pathLst>
              <a:path h="6113516" w="8748258">
                <a:moveTo>
                  <a:pt x="0" y="0"/>
                </a:moveTo>
                <a:lnTo>
                  <a:pt x="8748258" y="0"/>
                </a:lnTo>
                <a:lnTo>
                  <a:pt x="8748258" y="6113516"/>
                </a:lnTo>
                <a:lnTo>
                  <a:pt x="0" y="6113516"/>
                </a:lnTo>
                <a:lnTo>
                  <a:pt x="0" y="0"/>
                </a:lnTo>
                <a:close/>
              </a:path>
            </a:pathLst>
          </a:custGeom>
          <a:blipFill>
            <a:blip r:embed="rId3"/>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92304" y="709423"/>
            <a:ext cx="16842788" cy="10053827"/>
          </a:xfrm>
          <a:prstGeom prst="rect">
            <a:avLst/>
          </a:prstGeom>
        </p:spPr>
        <p:txBody>
          <a:bodyPr anchor="t" rtlCol="false" tIns="0" lIns="0" bIns="0" rIns="0">
            <a:spAutoFit/>
          </a:bodyPr>
          <a:lstStyle/>
          <a:p>
            <a:pPr algn="l">
              <a:lnSpc>
                <a:spcPts val="2001"/>
              </a:lnSpc>
            </a:pPr>
          </a:p>
          <a:p>
            <a:pPr algn="l" marL="593726" indent="-296863" lvl="1">
              <a:lnSpc>
                <a:spcPts val="3795"/>
              </a:lnSpc>
              <a:buFont typeface="Arial"/>
              <a:buChar char="•"/>
            </a:pPr>
            <a:r>
              <a:rPr lang="en-US" sz="2750" spc="24">
                <a:solidFill>
                  <a:srgbClr val="231F20"/>
                </a:solidFill>
                <a:latin typeface="Calibri (MS)"/>
              </a:rPr>
              <a:t> The collision count was notably high during the months of May and June in almost every year, except for 2020 due to COVID-19 lockdown measures. Several reasons may account for this sudden rise in collisions:</a:t>
            </a:r>
          </a:p>
          <a:p>
            <a:pPr algn="l" marL="1187451" indent="-395817" lvl="2">
              <a:lnSpc>
                <a:spcPts val="3795"/>
              </a:lnSpc>
              <a:buFont typeface="Arial"/>
              <a:buChar char="⚬"/>
            </a:pPr>
            <a:r>
              <a:rPr lang="en-US" sz="2750" spc="24">
                <a:solidFill>
                  <a:srgbClr val="231F20"/>
                </a:solidFill>
                <a:latin typeface="Calibri (MS)"/>
              </a:rPr>
              <a:t>Summer holidays lead to increased outdoor activities such as cycling and walking, contributing to greater pedestrian and cyclist traffic.</a:t>
            </a:r>
          </a:p>
          <a:p>
            <a:pPr algn="l" marL="1187451" indent="-395817" lvl="2">
              <a:lnSpc>
                <a:spcPts val="3795"/>
              </a:lnSpc>
              <a:buFont typeface="Arial"/>
              <a:buChar char="⚬"/>
            </a:pPr>
            <a:r>
              <a:rPr lang="en-US" sz="2750" spc="24">
                <a:solidFill>
                  <a:srgbClr val="231F20"/>
                </a:solidFill>
                <a:latin typeface="Calibri (MS)"/>
              </a:rPr>
              <a:t>The peak tourist season during these months results in increased overall traffic volume, potentially leading to congestion and a higher risk of collisions.</a:t>
            </a:r>
          </a:p>
          <a:p>
            <a:pPr algn="l" marL="1187451" indent="-395817" lvl="2">
              <a:lnSpc>
                <a:spcPts val="3795"/>
              </a:lnSpc>
              <a:buFont typeface="Arial"/>
              <a:buChar char="⚬"/>
            </a:pPr>
            <a:r>
              <a:rPr lang="en-US" sz="2750" spc="24">
                <a:solidFill>
                  <a:srgbClr val="231F20"/>
                </a:solidFill>
                <a:latin typeface="Calibri (MS)"/>
              </a:rPr>
              <a:t>Construction projects are often more prevalent during the summer months, leading to road closures, altered traffic patterns, and increased hazards on the roadways.</a:t>
            </a:r>
          </a:p>
          <a:p>
            <a:pPr algn="l" marL="593726" indent="-296863" lvl="1">
              <a:lnSpc>
                <a:spcPts val="3795"/>
              </a:lnSpc>
              <a:buFont typeface="Arial"/>
              <a:buChar char="•"/>
            </a:pPr>
            <a:r>
              <a:rPr lang="en-US" sz="2750" spc="24">
                <a:solidFill>
                  <a:srgbClr val="231F20"/>
                </a:solidFill>
                <a:latin typeface="Calibri (MS)"/>
              </a:rPr>
              <a:t>The collision trends in other boroughs were largely consistent</a:t>
            </a:r>
          </a:p>
          <a:p>
            <a:pPr algn="l" marL="593726" indent="-296863" lvl="1">
              <a:lnSpc>
                <a:spcPts val="3795"/>
              </a:lnSpc>
              <a:buFont typeface="Arial"/>
              <a:buChar char="•"/>
            </a:pPr>
            <a:r>
              <a:rPr lang="en-US" sz="2750" spc="24">
                <a:solidFill>
                  <a:srgbClr val="231F20"/>
                </a:solidFill>
                <a:latin typeface="Calibri (MS)"/>
              </a:rPr>
              <a:t>As observed earlier, the number of injured and killed individuals is higher among motorists. The count of injuries for motorists and cyclists was consistently high in Brooklyn every year, particularly after the month of May</a:t>
            </a:r>
          </a:p>
          <a:p>
            <a:pPr algn="l" marL="593726" indent="-296863" lvl="1">
              <a:lnSpc>
                <a:spcPts val="3795"/>
              </a:lnSpc>
              <a:buFont typeface="Arial"/>
              <a:buChar char="•"/>
            </a:pPr>
            <a:r>
              <a:rPr lang="en-US" sz="2750" spc="24">
                <a:solidFill>
                  <a:srgbClr val="231F20"/>
                </a:solidFill>
                <a:latin typeface="Calibri (MS)"/>
              </a:rPr>
              <a:t>In Queens and Manhattan, the count of pedestrians and motorists killed was high, while the count of injured motorists was also high. In Bronx and Staten Island, the count of pedestrians and motorists killed was high, while the count of injured motorists was also high.</a:t>
            </a:r>
          </a:p>
          <a:p>
            <a:pPr algn="l" marL="593726" indent="-296863" lvl="1">
              <a:lnSpc>
                <a:spcPts val="3795"/>
              </a:lnSpc>
              <a:buFont typeface="Arial"/>
              <a:buChar char="•"/>
            </a:pPr>
            <a:r>
              <a:rPr lang="en-US" sz="2750" spc="24">
                <a:solidFill>
                  <a:srgbClr val="231F20"/>
                </a:solidFill>
                <a:latin typeface="Calibri (MS)"/>
              </a:rPr>
              <a:t>It seems that most of the motorists and pedestrians were injured or killed in the collisions that occurred.</a:t>
            </a:r>
          </a:p>
          <a:p>
            <a:pPr algn="l" marL="593726" indent="-296863" lvl="1">
              <a:lnSpc>
                <a:spcPts val="3795"/>
              </a:lnSpc>
              <a:buFont typeface="Arial"/>
              <a:buChar char="•"/>
            </a:pPr>
            <a:r>
              <a:rPr lang="en-US" sz="2750" spc="24">
                <a:solidFill>
                  <a:srgbClr val="231F20"/>
                </a:solidFill>
                <a:latin typeface="Calibri (MS)"/>
              </a:rPr>
              <a:t>It seems that the distribution of collisions across hours of the day and days of the week is almost consistent across all boroughs.</a:t>
            </a:r>
          </a:p>
          <a:p>
            <a:pPr algn="l">
              <a:lnSpc>
                <a:spcPts val="3795"/>
              </a:lnSpc>
            </a:pPr>
          </a:p>
          <a:p>
            <a:pPr algn="l">
              <a:lnSpc>
                <a:spcPts val="3795"/>
              </a:lnSpc>
            </a:pPr>
          </a:p>
          <a:p>
            <a:pPr algn="l">
              <a:lnSpc>
                <a:spcPts val="2001"/>
              </a:lnSpc>
            </a:pPr>
          </a:p>
        </p:txBody>
      </p:sp>
    </p:spTree>
  </p:cSld>
  <p:clrMapOvr>
    <a:masterClrMapping/>
  </p:clrMapOvr>
</p:sld>
</file>

<file path=ppt/slides/slide3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4567" y="3847484"/>
            <a:ext cx="17263867" cy="1131246"/>
          </a:xfrm>
          <a:prstGeom prst="rect">
            <a:avLst/>
          </a:prstGeom>
        </p:spPr>
        <p:txBody>
          <a:bodyPr anchor="t" rtlCol="false" tIns="0" lIns="0" bIns="0" rIns="0">
            <a:spAutoFit/>
          </a:bodyPr>
          <a:lstStyle/>
          <a:p>
            <a:pPr algn="ctr">
              <a:lnSpc>
                <a:spcPts val="8184"/>
              </a:lnSpc>
            </a:pPr>
            <a:r>
              <a:rPr lang="en-US" sz="5930" spc="23">
                <a:solidFill>
                  <a:srgbClr val="231F20"/>
                </a:solidFill>
                <a:latin typeface="Calibri (MS) Bold"/>
              </a:rPr>
              <a:t>THANK YOU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663659" y="6071953"/>
            <a:ext cx="960682" cy="1052540"/>
          </a:xfrm>
          <a:custGeom>
            <a:avLst/>
            <a:gdLst/>
            <a:ahLst/>
            <a:cxnLst/>
            <a:rect r="r" b="b" t="t" l="l"/>
            <a:pathLst>
              <a:path h="1052540" w="960682">
                <a:moveTo>
                  <a:pt x="0" y="0"/>
                </a:moveTo>
                <a:lnTo>
                  <a:pt x="960682" y="0"/>
                </a:lnTo>
                <a:lnTo>
                  <a:pt x="960682" y="1052541"/>
                </a:lnTo>
                <a:lnTo>
                  <a:pt x="0" y="10525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135858" y="3471705"/>
            <a:ext cx="9692906" cy="5200496"/>
          </a:xfrm>
          <a:custGeom>
            <a:avLst/>
            <a:gdLst/>
            <a:ahLst/>
            <a:cxnLst/>
            <a:rect r="r" b="b" t="t" l="l"/>
            <a:pathLst>
              <a:path h="5200496" w="9692906">
                <a:moveTo>
                  <a:pt x="0" y="0"/>
                </a:moveTo>
                <a:lnTo>
                  <a:pt x="9692906" y="0"/>
                </a:lnTo>
                <a:lnTo>
                  <a:pt x="9692906" y="5200497"/>
                </a:lnTo>
                <a:lnTo>
                  <a:pt x="0" y="5200497"/>
                </a:lnTo>
                <a:lnTo>
                  <a:pt x="0" y="0"/>
                </a:lnTo>
                <a:close/>
              </a:path>
            </a:pathLst>
          </a:custGeom>
          <a:blipFill>
            <a:blip r:embed="rId4"/>
            <a:stretch>
              <a:fillRect l="0" t="0" r="-1975" b="0"/>
            </a:stretch>
          </a:blipFill>
        </p:spPr>
      </p:sp>
      <p:sp>
        <p:nvSpPr>
          <p:cNvPr name="Freeform 4" id="4"/>
          <p:cNvSpPr/>
          <p:nvPr/>
        </p:nvSpPr>
        <p:spPr>
          <a:xfrm flipH="false" flipV="false" rot="0">
            <a:off x="672820" y="1684182"/>
            <a:ext cx="15981678" cy="1210625"/>
          </a:xfrm>
          <a:custGeom>
            <a:avLst/>
            <a:gdLst/>
            <a:ahLst/>
            <a:cxnLst/>
            <a:rect r="r" b="b" t="t" l="l"/>
            <a:pathLst>
              <a:path h="1210625" w="15981678">
                <a:moveTo>
                  <a:pt x="0" y="0"/>
                </a:moveTo>
                <a:lnTo>
                  <a:pt x="15981678" y="0"/>
                </a:lnTo>
                <a:lnTo>
                  <a:pt x="15981678" y="1210625"/>
                </a:lnTo>
                <a:lnTo>
                  <a:pt x="0" y="1210625"/>
                </a:lnTo>
                <a:lnTo>
                  <a:pt x="0" y="0"/>
                </a:lnTo>
                <a:close/>
              </a:path>
            </a:pathLst>
          </a:custGeom>
          <a:blipFill>
            <a:blip r:embed="rId5"/>
            <a:stretch>
              <a:fillRect l="0" t="-4085" r="0" b="-6797"/>
            </a:stretch>
          </a:blipFill>
        </p:spPr>
      </p:sp>
      <p:sp>
        <p:nvSpPr>
          <p:cNvPr name="TextBox 5" id="5"/>
          <p:cNvSpPr txBox="true"/>
          <p:nvPr/>
        </p:nvSpPr>
        <p:spPr>
          <a:xfrm rot="0">
            <a:off x="0" y="292909"/>
            <a:ext cx="17098342" cy="987232"/>
          </a:xfrm>
          <a:prstGeom prst="rect">
            <a:avLst/>
          </a:prstGeom>
        </p:spPr>
        <p:txBody>
          <a:bodyPr anchor="t" rtlCol="false" tIns="0" lIns="0" bIns="0" rIns="0">
            <a:spAutoFit/>
          </a:bodyPr>
          <a:lstStyle/>
          <a:p>
            <a:pPr algn="ctr">
              <a:lnSpc>
                <a:spcPts val="7103"/>
              </a:lnSpc>
            </a:pPr>
            <a:r>
              <a:rPr lang="en-US" sz="5147" spc="20">
                <a:solidFill>
                  <a:srgbClr val="231F20"/>
                </a:solidFill>
                <a:latin typeface="Calibri (MS) Bold"/>
              </a:rPr>
              <a:t>YEARLY COLLISION COUNTS : A COMPREHENSIVE OVERVIEW</a:t>
            </a:r>
          </a:p>
        </p:txBody>
      </p:sp>
      <p:sp>
        <p:nvSpPr>
          <p:cNvPr name="TextBox 6" id="6"/>
          <p:cNvSpPr txBox="true"/>
          <p:nvPr/>
        </p:nvSpPr>
        <p:spPr>
          <a:xfrm rot="0">
            <a:off x="672820" y="3748615"/>
            <a:ext cx="6135635" cy="1826514"/>
          </a:xfrm>
          <a:prstGeom prst="rect">
            <a:avLst/>
          </a:prstGeom>
        </p:spPr>
        <p:txBody>
          <a:bodyPr anchor="t" rtlCol="false" tIns="0" lIns="0" bIns="0" rIns="0">
            <a:spAutoFit/>
          </a:bodyPr>
          <a:lstStyle/>
          <a:p>
            <a:pPr algn="l" marL="561344" indent="-280672" lvl="1">
              <a:lnSpc>
                <a:spcPts val="3588"/>
              </a:lnSpc>
              <a:buFont typeface="Arial"/>
              <a:buChar char="•"/>
            </a:pPr>
            <a:r>
              <a:rPr lang="en-US" sz="2600" spc="23">
                <a:solidFill>
                  <a:srgbClr val="231F20"/>
                </a:solidFill>
                <a:latin typeface="Calibri (MS)"/>
              </a:rPr>
              <a:t>Collision Counts were recorded high in the years 2013 - 2019</a:t>
            </a:r>
          </a:p>
          <a:p>
            <a:pPr algn="l" marL="561344" indent="-280672" lvl="1">
              <a:lnSpc>
                <a:spcPts val="3588"/>
              </a:lnSpc>
              <a:buFont typeface="Arial"/>
              <a:buChar char="•"/>
            </a:pPr>
            <a:r>
              <a:rPr lang="en-US" sz="2600" spc="23">
                <a:solidFill>
                  <a:srgbClr val="231F20"/>
                </a:solidFill>
                <a:latin typeface="Calibri (MS)"/>
              </a:rPr>
              <a:t>Highest collision counts - 2018</a:t>
            </a:r>
          </a:p>
          <a:p>
            <a:pPr algn="l" marL="561344" indent="-280672" lvl="1">
              <a:lnSpc>
                <a:spcPts val="3588"/>
              </a:lnSpc>
              <a:buFont typeface="Arial"/>
              <a:buChar char="•"/>
            </a:pPr>
            <a:r>
              <a:rPr lang="en-US" sz="2600" spc="23">
                <a:solidFill>
                  <a:srgbClr val="231F20"/>
                </a:solidFill>
                <a:latin typeface="Calibri (MS)"/>
              </a:rPr>
              <a:t>Least collision counts - 2023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50307" y="1630539"/>
            <a:ext cx="7048911" cy="1328771"/>
          </a:xfrm>
          <a:custGeom>
            <a:avLst/>
            <a:gdLst/>
            <a:ahLst/>
            <a:cxnLst/>
            <a:rect r="r" b="b" t="t" l="l"/>
            <a:pathLst>
              <a:path h="1328771" w="7048911">
                <a:moveTo>
                  <a:pt x="0" y="0"/>
                </a:moveTo>
                <a:lnTo>
                  <a:pt x="7048911" y="0"/>
                </a:lnTo>
                <a:lnTo>
                  <a:pt x="7048911" y="1328771"/>
                </a:lnTo>
                <a:lnTo>
                  <a:pt x="0" y="1328771"/>
                </a:lnTo>
                <a:lnTo>
                  <a:pt x="0" y="0"/>
                </a:lnTo>
                <a:close/>
              </a:path>
            </a:pathLst>
          </a:custGeom>
          <a:blipFill>
            <a:blip r:embed="rId2"/>
            <a:stretch>
              <a:fillRect l="0" t="-2301" r="0" b="-2301"/>
            </a:stretch>
          </a:blipFill>
        </p:spPr>
      </p:sp>
      <p:sp>
        <p:nvSpPr>
          <p:cNvPr name="Freeform 3" id="3"/>
          <p:cNvSpPr/>
          <p:nvPr/>
        </p:nvSpPr>
        <p:spPr>
          <a:xfrm flipH="false" flipV="false" rot="0">
            <a:off x="164504" y="3086100"/>
            <a:ext cx="9461797" cy="6529610"/>
          </a:xfrm>
          <a:custGeom>
            <a:avLst/>
            <a:gdLst/>
            <a:ahLst/>
            <a:cxnLst/>
            <a:rect r="r" b="b" t="t" l="l"/>
            <a:pathLst>
              <a:path h="6529610" w="9461797">
                <a:moveTo>
                  <a:pt x="0" y="0"/>
                </a:moveTo>
                <a:lnTo>
                  <a:pt x="9461797" y="0"/>
                </a:lnTo>
                <a:lnTo>
                  <a:pt x="9461797" y="6529610"/>
                </a:lnTo>
                <a:lnTo>
                  <a:pt x="0" y="6529610"/>
                </a:lnTo>
                <a:lnTo>
                  <a:pt x="0" y="0"/>
                </a:lnTo>
                <a:close/>
              </a:path>
            </a:pathLst>
          </a:custGeom>
          <a:blipFill>
            <a:blip r:embed="rId3"/>
            <a:stretch>
              <a:fillRect l="0" t="0" r="-2826" b="0"/>
            </a:stretch>
          </a:blipFill>
        </p:spPr>
      </p:sp>
      <p:sp>
        <p:nvSpPr>
          <p:cNvPr name="TextBox 4" id="4"/>
          <p:cNvSpPr txBox="true"/>
          <p:nvPr/>
        </p:nvSpPr>
        <p:spPr>
          <a:xfrm rot="0">
            <a:off x="0" y="292909"/>
            <a:ext cx="17098342" cy="987232"/>
          </a:xfrm>
          <a:prstGeom prst="rect">
            <a:avLst/>
          </a:prstGeom>
        </p:spPr>
        <p:txBody>
          <a:bodyPr anchor="t" rtlCol="false" tIns="0" lIns="0" bIns="0" rIns="0">
            <a:spAutoFit/>
          </a:bodyPr>
          <a:lstStyle/>
          <a:p>
            <a:pPr algn="ctr">
              <a:lnSpc>
                <a:spcPts val="7103"/>
              </a:lnSpc>
            </a:pPr>
            <a:r>
              <a:rPr lang="en-US" sz="5147" spc="20">
                <a:solidFill>
                  <a:srgbClr val="231F20"/>
                </a:solidFill>
                <a:latin typeface="Calibri (MS) Bold"/>
              </a:rPr>
              <a:t> COLLISION COUNTS (2018-2021)</a:t>
            </a:r>
          </a:p>
        </p:txBody>
      </p:sp>
      <p:sp>
        <p:nvSpPr>
          <p:cNvPr name="TextBox 5" id="5"/>
          <p:cNvSpPr txBox="true"/>
          <p:nvPr/>
        </p:nvSpPr>
        <p:spPr>
          <a:xfrm rot="0">
            <a:off x="10962707" y="3131385"/>
            <a:ext cx="6296593" cy="2721864"/>
          </a:xfrm>
          <a:prstGeom prst="rect">
            <a:avLst/>
          </a:prstGeom>
        </p:spPr>
        <p:txBody>
          <a:bodyPr anchor="t" rtlCol="false" tIns="0" lIns="0" bIns="0" rIns="0">
            <a:spAutoFit/>
          </a:bodyPr>
          <a:lstStyle/>
          <a:p>
            <a:pPr algn="l">
              <a:lnSpc>
                <a:spcPts val="3588"/>
              </a:lnSpc>
            </a:pPr>
          </a:p>
          <a:p>
            <a:pPr algn="l" marL="561344" indent="-280672" lvl="1">
              <a:lnSpc>
                <a:spcPts val="3588"/>
              </a:lnSpc>
              <a:buFont typeface="Arial"/>
              <a:buChar char="•"/>
            </a:pPr>
            <a:r>
              <a:rPr lang="en-US" sz="2600" spc="23">
                <a:solidFill>
                  <a:srgbClr val="231F20"/>
                </a:solidFill>
                <a:latin typeface="Calibri (MS)"/>
              </a:rPr>
              <a:t>Highest collision counts - 2018</a:t>
            </a:r>
          </a:p>
          <a:p>
            <a:pPr algn="l" marL="561344" indent="-280672" lvl="1">
              <a:lnSpc>
                <a:spcPts val="3588"/>
              </a:lnSpc>
              <a:buFont typeface="Arial"/>
              <a:buChar char="•"/>
            </a:pPr>
            <a:r>
              <a:rPr lang="en-US" sz="2600" spc="23">
                <a:solidFill>
                  <a:srgbClr val="231F20"/>
                </a:solidFill>
                <a:latin typeface="Calibri (MS)"/>
              </a:rPr>
              <a:t>Lowest collision counts - 2021</a:t>
            </a:r>
          </a:p>
          <a:p>
            <a:pPr algn="l" marL="561344" indent="-280672" lvl="1">
              <a:lnSpc>
                <a:spcPts val="3588"/>
              </a:lnSpc>
              <a:buFont typeface="Arial"/>
              <a:buChar char="•"/>
            </a:pPr>
            <a:r>
              <a:rPr lang="en-US" sz="2600" spc="23">
                <a:solidFill>
                  <a:srgbClr val="231F20"/>
                </a:solidFill>
                <a:latin typeface="Calibri (MS)"/>
              </a:rPr>
              <a:t>The Covid-19 lockdown was the main reason for the lower count of collisions in the years 2020 and 2021.</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577290"/>
            <a:ext cx="7520471" cy="1858098"/>
          </a:xfrm>
          <a:custGeom>
            <a:avLst/>
            <a:gdLst/>
            <a:ahLst/>
            <a:cxnLst/>
            <a:rect r="r" b="b" t="t" l="l"/>
            <a:pathLst>
              <a:path h="1858098" w="7520471">
                <a:moveTo>
                  <a:pt x="0" y="0"/>
                </a:moveTo>
                <a:lnTo>
                  <a:pt x="7520471" y="0"/>
                </a:lnTo>
                <a:lnTo>
                  <a:pt x="7520471" y="1858098"/>
                </a:lnTo>
                <a:lnTo>
                  <a:pt x="0" y="1858098"/>
                </a:lnTo>
                <a:lnTo>
                  <a:pt x="0" y="0"/>
                </a:lnTo>
                <a:close/>
              </a:path>
            </a:pathLst>
          </a:custGeom>
          <a:blipFill>
            <a:blip r:embed="rId2"/>
            <a:stretch>
              <a:fillRect l="0" t="-14915" r="0" b="-19570"/>
            </a:stretch>
          </a:blipFill>
        </p:spPr>
      </p:sp>
      <p:sp>
        <p:nvSpPr>
          <p:cNvPr name="Freeform 3" id="3"/>
          <p:cNvSpPr/>
          <p:nvPr/>
        </p:nvSpPr>
        <p:spPr>
          <a:xfrm flipH="false" flipV="false" rot="0">
            <a:off x="601701" y="4358665"/>
            <a:ext cx="4325884" cy="4157144"/>
          </a:xfrm>
          <a:custGeom>
            <a:avLst/>
            <a:gdLst/>
            <a:ahLst/>
            <a:cxnLst/>
            <a:rect r="r" b="b" t="t" l="l"/>
            <a:pathLst>
              <a:path h="4157144" w="4325884">
                <a:moveTo>
                  <a:pt x="0" y="0"/>
                </a:moveTo>
                <a:lnTo>
                  <a:pt x="4325884" y="0"/>
                </a:lnTo>
                <a:lnTo>
                  <a:pt x="4325884" y="4157144"/>
                </a:lnTo>
                <a:lnTo>
                  <a:pt x="0" y="4157144"/>
                </a:lnTo>
                <a:lnTo>
                  <a:pt x="0" y="0"/>
                </a:lnTo>
                <a:close/>
              </a:path>
            </a:pathLst>
          </a:custGeom>
          <a:blipFill>
            <a:blip r:embed="rId3"/>
            <a:stretch>
              <a:fillRect l="0" t="0" r="0" b="0"/>
            </a:stretch>
          </a:blipFill>
        </p:spPr>
      </p:sp>
      <p:sp>
        <p:nvSpPr>
          <p:cNvPr name="Freeform 4" id="4"/>
          <p:cNvSpPr/>
          <p:nvPr/>
        </p:nvSpPr>
        <p:spPr>
          <a:xfrm flipH="false" flipV="false" rot="0">
            <a:off x="4927585" y="4358665"/>
            <a:ext cx="4534777" cy="3989357"/>
          </a:xfrm>
          <a:custGeom>
            <a:avLst/>
            <a:gdLst/>
            <a:ahLst/>
            <a:cxnLst/>
            <a:rect r="r" b="b" t="t" l="l"/>
            <a:pathLst>
              <a:path h="3989357" w="4534777">
                <a:moveTo>
                  <a:pt x="0" y="0"/>
                </a:moveTo>
                <a:lnTo>
                  <a:pt x="4534778" y="0"/>
                </a:lnTo>
                <a:lnTo>
                  <a:pt x="4534778" y="3989358"/>
                </a:lnTo>
                <a:lnTo>
                  <a:pt x="0" y="3989358"/>
                </a:lnTo>
                <a:lnTo>
                  <a:pt x="0" y="0"/>
                </a:lnTo>
                <a:close/>
              </a:path>
            </a:pathLst>
          </a:custGeom>
          <a:blipFill>
            <a:blip r:embed="rId4"/>
            <a:stretch>
              <a:fillRect l="0" t="0" r="0" b="0"/>
            </a:stretch>
          </a:blipFill>
        </p:spPr>
      </p:sp>
      <p:sp>
        <p:nvSpPr>
          <p:cNvPr name="TextBox 5" id="5"/>
          <p:cNvSpPr txBox="true"/>
          <p:nvPr/>
        </p:nvSpPr>
        <p:spPr>
          <a:xfrm rot="0">
            <a:off x="0" y="292909"/>
            <a:ext cx="17098342" cy="987232"/>
          </a:xfrm>
          <a:prstGeom prst="rect">
            <a:avLst/>
          </a:prstGeom>
        </p:spPr>
        <p:txBody>
          <a:bodyPr anchor="t" rtlCol="false" tIns="0" lIns="0" bIns="0" rIns="0">
            <a:spAutoFit/>
          </a:bodyPr>
          <a:lstStyle/>
          <a:p>
            <a:pPr algn="ctr">
              <a:lnSpc>
                <a:spcPts val="7103"/>
              </a:lnSpc>
            </a:pPr>
            <a:r>
              <a:rPr lang="en-US" sz="5147" spc="20">
                <a:solidFill>
                  <a:srgbClr val="231F20"/>
                </a:solidFill>
                <a:latin typeface="Calibri (MS) Bold"/>
              </a:rPr>
              <a:t>RATIO OF INJURED &amp; KILLED COUNT</a:t>
            </a:r>
          </a:p>
        </p:txBody>
      </p:sp>
      <p:sp>
        <p:nvSpPr>
          <p:cNvPr name="TextBox 6" id="6"/>
          <p:cNvSpPr txBox="true"/>
          <p:nvPr/>
        </p:nvSpPr>
        <p:spPr>
          <a:xfrm rot="0">
            <a:off x="9462363" y="1472515"/>
            <a:ext cx="8569095" cy="4673234"/>
          </a:xfrm>
          <a:prstGeom prst="rect">
            <a:avLst/>
          </a:prstGeom>
        </p:spPr>
        <p:txBody>
          <a:bodyPr anchor="t" rtlCol="false" tIns="0" lIns="0" bIns="0" rIns="0">
            <a:spAutoFit/>
          </a:bodyPr>
          <a:lstStyle/>
          <a:p>
            <a:pPr algn="l">
              <a:lnSpc>
                <a:spcPts val="3710"/>
              </a:lnSpc>
            </a:pPr>
          </a:p>
          <a:p>
            <a:pPr algn="l" marL="580551" indent="-290276" lvl="1">
              <a:lnSpc>
                <a:spcPts val="3710"/>
              </a:lnSpc>
              <a:buFont typeface="Arial"/>
              <a:buChar char="•"/>
            </a:pPr>
            <a:r>
              <a:rPr lang="en-US" sz="2688" spc="24">
                <a:solidFill>
                  <a:srgbClr val="231F20"/>
                </a:solidFill>
                <a:latin typeface="Calibri (MS)"/>
              </a:rPr>
              <a:t>Highest Injured count- 2018 followed by 2019</a:t>
            </a:r>
          </a:p>
          <a:p>
            <a:pPr algn="l" marL="580551" indent="-290276" lvl="1">
              <a:lnSpc>
                <a:spcPts val="3710"/>
              </a:lnSpc>
              <a:buFont typeface="Arial"/>
              <a:buChar char="•"/>
            </a:pPr>
            <a:r>
              <a:rPr lang="en-US" sz="2688" spc="24">
                <a:solidFill>
                  <a:srgbClr val="231F20"/>
                </a:solidFill>
                <a:latin typeface="Calibri (MS)"/>
              </a:rPr>
              <a:t>Lowest Injured count - 2020</a:t>
            </a:r>
          </a:p>
          <a:p>
            <a:pPr algn="l" marL="580551" indent="-290276" lvl="1">
              <a:lnSpc>
                <a:spcPts val="3710"/>
              </a:lnSpc>
              <a:buFont typeface="Arial"/>
              <a:buChar char="•"/>
            </a:pPr>
            <a:r>
              <a:rPr lang="en-US" sz="2688" spc="24">
                <a:solidFill>
                  <a:srgbClr val="231F20"/>
                </a:solidFill>
                <a:latin typeface="Calibri (MS)"/>
              </a:rPr>
              <a:t>Highest Killed count - 2021</a:t>
            </a:r>
          </a:p>
          <a:p>
            <a:pPr algn="l" marL="580551" indent="-290276" lvl="1">
              <a:lnSpc>
                <a:spcPts val="3710"/>
              </a:lnSpc>
              <a:buFont typeface="Arial"/>
              <a:buChar char="•"/>
            </a:pPr>
            <a:r>
              <a:rPr lang="en-US" sz="2688" spc="24">
                <a:solidFill>
                  <a:srgbClr val="231F20"/>
                </a:solidFill>
                <a:latin typeface="Calibri (MS)"/>
              </a:rPr>
              <a:t>Lowest Killed count - 202</a:t>
            </a:r>
          </a:p>
          <a:p>
            <a:pPr algn="l" marL="580551" indent="-290276" lvl="1">
              <a:lnSpc>
                <a:spcPts val="3710"/>
              </a:lnSpc>
              <a:buFont typeface="Arial"/>
              <a:buChar char="•"/>
            </a:pPr>
            <a:r>
              <a:rPr lang="en-US" sz="2688" spc="24">
                <a:solidFill>
                  <a:srgbClr val="231F20"/>
                </a:solidFill>
                <a:latin typeface="Calibri (MS)"/>
              </a:rPr>
              <a:t>We can observe that the total number of counts of killed and injured individuals is less than the total number of collisions that occurred, indicating that there were some collisions where only property damage took place.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76800" y="1420673"/>
            <a:ext cx="17247503" cy="6292679"/>
          </a:xfrm>
          <a:custGeom>
            <a:avLst/>
            <a:gdLst/>
            <a:ahLst/>
            <a:cxnLst/>
            <a:rect r="r" b="b" t="t" l="l"/>
            <a:pathLst>
              <a:path h="6292679" w="17247503">
                <a:moveTo>
                  <a:pt x="0" y="0"/>
                </a:moveTo>
                <a:lnTo>
                  <a:pt x="17247503" y="0"/>
                </a:lnTo>
                <a:lnTo>
                  <a:pt x="17247503" y="6292679"/>
                </a:lnTo>
                <a:lnTo>
                  <a:pt x="0" y="6292679"/>
                </a:lnTo>
                <a:lnTo>
                  <a:pt x="0" y="0"/>
                </a:lnTo>
                <a:close/>
              </a:path>
            </a:pathLst>
          </a:custGeom>
          <a:blipFill>
            <a:blip r:embed="rId2"/>
            <a:stretch>
              <a:fillRect l="0" t="-2577" r="0" b="-2577"/>
            </a:stretch>
          </a:blipFill>
        </p:spPr>
      </p:sp>
      <p:sp>
        <p:nvSpPr>
          <p:cNvPr name="TextBox 3" id="3"/>
          <p:cNvSpPr txBox="true"/>
          <p:nvPr/>
        </p:nvSpPr>
        <p:spPr>
          <a:xfrm rot="0">
            <a:off x="160958" y="272334"/>
            <a:ext cx="17870500" cy="987232"/>
          </a:xfrm>
          <a:prstGeom prst="rect">
            <a:avLst/>
          </a:prstGeom>
        </p:spPr>
        <p:txBody>
          <a:bodyPr anchor="t" rtlCol="false" tIns="0" lIns="0" bIns="0" rIns="0">
            <a:spAutoFit/>
          </a:bodyPr>
          <a:lstStyle/>
          <a:p>
            <a:pPr algn="ctr">
              <a:lnSpc>
                <a:spcPts val="7103"/>
              </a:lnSpc>
            </a:pPr>
            <a:r>
              <a:rPr lang="en-US" sz="5147" spc="20">
                <a:solidFill>
                  <a:srgbClr val="231F20"/>
                </a:solidFill>
                <a:latin typeface="Calibri (MS) Bold"/>
              </a:rPr>
              <a:t>TOP 10 CONTRIBUTING FACTORS FOR COLLISIONS</a:t>
            </a:r>
          </a:p>
        </p:txBody>
      </p:sp>
      <p:sp>
        <p:nvSpPr>
          <p:cNvPr name="TextBox 4" id="4"/>
          <p:cNvSpPr txBox="true"/>
          <p:nvPr/>
        </p:nvSpPr>
        <p:spPr>
          <a:xfrm rot="0">
            <a:off x="1028700" y="7944243"/>
            <a:ext cx="13942665" cy="1060746"/>
          </a:xfrm>
          <a:prstGeom prst="rect">
            <a:avLst/>
          </a:prstGeom>
        </p:spPr>
        <p:txBody>
          <a:bodyPr anchor="t" rtlCol="false" tIns="0" lIns="0" bIns="0" rIns="0">
            <a:spAutoFit/>
          </a:bodyPr>
          <a:lstStyle/>
          <a:p>
            <a:pPr algn="l">
              <a:lnSpc>
                <a:spcPts val="2090"/>
              </a:lnSpc>
            </a:pPr>
          </a:p>
          <a:p>
            <a:pPr algn="l" marL="647702" indent="-323851" lvl="1">
              <a:lnSpc>
                <a:spcPts val="4140"/>
              </a:lnSpc>
              <a:buFont typeface="Arial"/>
              <a:buChar char="•"/>
            </a:pPr>
            <a:r>
              <a:rPr lang="en-US" sz="3000" spc="27">
                <a:solidFill>
                  <a:srgbClr val="000000"/>
                </a:solidFill>
                <a:latin typeface="Calibri (MS)"/>
              </a:rPr>
              <a:t>The top most reason for the occurrence of collisions is driver inattention/distraction</a:t>
            </a:r>
          </a:p>
          <a:p>
            <a:pPr algn="l">
              <a:lnSpc>
                <a:spcPts val="209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8414" y="1551759"/>
            <a:ext cx="17743044" cy="5848644"/>
          </a:xfrm>
          <a:custGeom>
            <a:avLst/>
            <a:gdLst/>
            <a:ahLst/>
            <a:cxnLst/>
            <a:rect r="r" b="b" t="t" l="l"/>
            <a:pathLst>
              <a:path h="5848644" w="17743044">
                <a:moveTo>
                  <a:pt x="0" y="0"/>
                </a:moveTo>
                <a:lnTo>
                  <a:pt x="17743044" y="0"/>
                </a:lnTo>
                <a:lnTo>
                  <a:pt x="17743044" y="5848644"/>
                </a:lnTo>
                <a:lnTo>
                  <a:pt x="0" y="5848644"/>
                </a:lnTo>
                <a:lnTo>
                  <a:pt x="0" y="0"/>
                </a:lnTo>
                <a:close/>
              </a:path>
            </a:pathLst>
          </a:custGeom>
          <a:blipFill>
            <a:blip r:embed="rId2"/>
            <a:stretch>
              <a:fillRect l="-977" t="-2191" r="0" b="-1651"/>
            </a:stretch>
          </a:blipFill>
        </p:spPr>
      </p:sp>
      <p:sp>
        <p:nvSpPr>
          <p:cNvPr name="TextBox 3" id="3"/>
          <p:cNvSpPr txBox="true"/>
          <p:nvPr/>
        </p:nvSpPr>
        <p:spPr>
          <a:xfrm rot="0">
            <a:off x="160958" y="272334"/>
            <a:ext cx="17870500" cy="987232"/>
          </a:xfrm>
          <a:prstGeom prst="rect">
            <a:avLst/>
          </a:prstGeom>
        </p:spPr>
        <p:txBody>
          <a:bodyPr anchor="t" rtlCol="false" tIns="0" lIns="0" bIns="0" rIns="0">
            <a:spAutoFit/>
          </a:bodyPr>
          <a:lstStyle/>
          <a:p>
            <a:pPr algn="ctr">
              <a:lnSpc>
                <a:spcPts val="7103"/>
              </a:lnSpc>
            </a:pPr>
            <a:r>
              <a:rPr lang="en-US" sz="5147" spc="20">
                <a:solidFill>
                  <a:srgbClr val="231F20"/>
                </a:solidFill>
                <a:latin typeface="Calibri (MS) Bold"/>
              </a:rPr>
              <a:t>TOP 10 VEHICLES INVOLVED IN COLLISIONS</a:t>
            </a:r>
          </a:p>
        </p:txBody>
      </p:sp>
      <p:sp>
        <p:nvSpPr>
          <p:cNvPr name="TextBox 4" id="4"/>
          <p:cNvSpPr txBox="true"/>
          <p:nvPr/>
        </p:nvSpPr>
        <p:spPr>
          <a:xfrm rot="0">
            <a:off x="544956" y="8409692"/>
            <a:ext cx="15598097" cy="1060746"/>
          </a:xfrm>
          <a:prstGeom prst="rect">
            <a:avLst/>
          </a:prstGeom>
        </p:spPr>
        <p:txBody>
          <a:bodyPr anchor="t" rtlCol="false" tIns="0" lIns="0" bIns="0" rIns="0">
            <a:spAutoFit/>
          </a:bodyPr>
          <a:lstStyle/>
          <a:p>
            <a:pPr algn="l">
              <a:lnSpc>
                <a:spcPts val="2090"/>
              </a:lnSpc>
            </a:pPr>
          </a:p>
          <a:p>
            <a:pPr algn="l" marL="647702" indent="-323851" lvl="1">
              <a:lnSpc>
                <a:spcPts val="4140"/>
              </a:lnSpc>
              <a:buFont typeface="Arial"/>
              <a:buChar char="•"/>
            </a:pPr>
            <a:r>
              <a:rPr lang="en-US" sz="3000" spc="27">
                <a:solidFill>
                  <a:srgbClr val="231F20"/>
                </a:solidFill>
                <a:latin typeface="Calibri (MS)"/>
              </a:rPr>
              <a:t>Sedan is t</a:t>
            </a:r>
            <a:r>
              <a:rPr lang="en-US" sz="3000" spc="27">
                <a:solidFill>
                  <a:srgbClr val="000000"/>
                </a:solidFill>
                <a:latin typeface="Calibri (MS)"/>
              </a:rPr>
              <a:t>he top most vehicle that involved in the collisions followed by Station Wagon, taxi</a:t>
            </a:r>
          </a:p>
          <a:p>
            <a:pPr algn="l">
              <a:lnSpc>
                <a:spcPts val="209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78881" y="1807520"/>
            <a:ext cx="4300596" cy="3812847"/>
          </a:xfrm>
          <a:custGeom>
            <a:avLst/>
            <a:gdLst/>
            <a:ahLst/>
            <a:cxnLst/>
            <a:rect r="r" b="b" t="t" l="l"/>
            <a:pathLst>
              <a:path h="3812847" w="4300596">
                <a:moveTo>
                  <a:pt x="0" y="0"/>
                </a:moveTo>
                <a:lnTo>
                  <a:pt x="4300596" y="0"/>
                </a:lnTo>
                <a:lnTo>
                  <a:pt x="4300596" y="3812847"/>
                </a:lnTo>
                <a:lnTo>
                  <a:pt x="0" y="3812847"/>
                </a:lnTo>
                <a:lnTo>
                  <a:pt x="0" y="0"/>
                </a:lnTo>
                <a:close/>
              </a:path>
            </a:pathLst>
          </a:custGeom>
          <a:blipFill>
            <a:blip r:embed="rId2"/>
            <a:stretch>
              <a:fillRect l="-257" t="0" r="-257" b="0"/>
            </a:stretch>
          </a:blipFill>
        </p:spPr>
      </p:sp>
      <p:sp>
        <p:nvSpPr>
          <p:cNvPr name="Freeform 3" id="3"/>
          <p:cNvSpPr/>
          <p:nvPr/>
        </p:nvSpPr>
        <p:spPr>
          <a:xfrm flipH="false" flipV="false" rot="0">
            <a:off x="6867565" y="1259567"/>
            <a:ext cx="10179841" cy="6956704"/>
          </a:xfrm>
          <a:custGeom>
            <a:avLst/>
            <a:gdLst/>
            <a:ahLst/>
            <a:cxnLst/>
            <a:rect r="r" b="b" t="t" l="l"/>
            <a:pathLst>
              <a:path h="6956704" w="10179841">
                <a:moveTo>
                  <a:pt x="0" y="0"/>
                </a:moveTo>
                <a:lnTo>
                  <a:pt x="10179840" y="0"/>
                </a:lnTo>
                <a:lnTo>
                  <a:pt x="10179840" y="6956703"/>
                </a:lnTo>
                <a:lnTo>
                  <a:pt x="0" y="6956703"/>
                </a:lnTo>
                <a:lnTo>
                  <a:pt x="0" y="0"/>
                </a:lnTo>
                <a:close/>
              </a:path>
            </a:pathLst>
          </a:custGeom>
          <a:blipFill>
            <a:blip r:embed="rId3"/>
            <a:stretch>
              <a:fillRect l="0" t="-3282" r="0" b="-1508"/>
            </a:stretch>
          </a:blipFill>
        </p:spPr>
      </p:sp>
      <p:sp>
        <p:nvSpPr>
          <p:cNvPr name="TextBox 4" id="4"/>
          <p:cNvSpPr txBox="true"/>
          <p:nvPr/>
        </p:nvSpPr>
        <p:spPr>
          <a:xfrm rot="0">
            <a:off x="160958" y="272334"/>
            <a:ext cx="17870500" cy="987232"/>
          </a:xfrm>
          <a:prstGeom prst="rect">
            <a:avLst/>
          </a:prstGeom>
        </p:spPr>
        <p:txBody>
          <a:bodyPr anchor="t" rtlCol="false" tIns="0" lIns="0" bIns="0" rIns="0">
            <a:spAutoFit/>
          </a:bodyPr>
          <a:lstStyle/>
          <a:p>
            <a:pPr algn="ctr">
              <a:lnSpc>
                <a:spcPts val="7103"/>
              </a:lnSpc>
            </a:pPr>
            <a:r>
              <a:rPr lang="en-US" sz="5147" spc="20">
                <a:solidFill>
                  <a:srgbClr val="231F20"/>
                </a:solidFill>
                <a:latin typeface="Calibri (MS) Bold"/>
              </a:rPr>
              <a:t>COLLISION COUNTS BY BOROUGH</a:t>
            </a:r>
          </a:p>
        </p:txBody>
      </p:sp>
      <p:sp>
        <p:nvSpPr>
          <p:cNvPr name="TextBox 5" id="5"/>
          <p:cNvSpPr txBox="true"/>
          <p:nvPr/>
        </p:nvSpPr>
        <p:spPr>
          <a:xfrm rot="0">
            <a:off x="483233" y="8101970"/>
            <a:ext cx="15598097" cy="1993392"/>
          </a:xfrm>
          <a:prstGeom prst="rect">
            <a:avLst/>
          </a:prstGeom>
        </p:spPr>
        <p:txBody>
          <a:bodyPr anchor="t" rtlCol="false" tIns="0" lIns="0" bIns="0" rIns="0">
            <a:spAutoFit/>
          </a:bodyPr>
          <a:lstStyle/>
          <a:p>
            <a:pPr algn="l">
              <a:lnSpc>
                <a:spcPts val="3863"/>
              </a:lnSpc>
            </a:pPr>
          </a:p>
          <a:p>
            <a:pPr algn="l" marL="604519" indent="-302260" lvl="1">
              <a:lnSpc>
                <a:spcPts val="3863"/>
              </a:lnSpc>
              <a:buFont typeface="Arial"/>
              <a:buChar char="•"/>
            </a:pPr>
            <a:r>
              <a:rPr lang="en-US" sz="2799" spc="25">
                <a:solidFill>
                  <a:srgbClr val="231F20"/>
                </a:solidFill>
                <a:latin typeface="Calibri (MS)"/>
              </a:rPr>
              <a:t>We can observe that the most collisions occurred in Brooklyn, while the fewest collisions occurred in Staten Island. Given that Brooklyn is the most populous borough in NYC, it is likely that the higher population density contributes to a greater number of collisions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DAGF9ozhl6M</dc:identifier>
  <dcterms:modified xsi:type="dcterms:W3CDTF">2011-08-01T06:04:30Z</dcterms:modified>
  <cp:revision>1</cp:revision>
  <dc:title>Grey minimalist business project presentation </dc:title>
</cp:coreProperties>
</file>